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63" r:id="rId3"/>
    <p:sldId id="262" r:id="rId4"/>
    <p:sldId id="265" r:id="rId5"/>
    <p:sldId id="267" r:id="rId6"/>
    <p:sldId id="269" r:id="rId7"/>
    <p:sldId id="270" r:id="rId8"/>
    <p:sldId id="271" r:id="rId9"/>
    <p:sldId id="272" r:id="rId10"/>
    <p:sldId id="273" r:id="rId11"/>
    <p:sldId id="289" r:id="rId12"/>
    <p:sldId id="291" r:id="rId13"/>
    <p:sldId id="292" r:id="rId14"/>
    <p:sldId id="287" r:id="rId15"/>
    <p:sldId id="284" r:id="rId16"/>
    <p:sldId id="281" r:id="rId17"/>
    <p:sldId id="282" r:id="rId18"/>
    <p:sldId id="283" r:id="rId19"/>
    <p:sldId id="278" r:id="rId20"/>
    <p:sldId id="28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B28"/>
    <a:srgbClr val="3333CC"/>
    <a:srgbClr val="CC3399"/>
    <a:srgbClr val="127C24"/>
    <a:srgbClr val="30E04D"/>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3" autoAdjust="0"/>
    <p:restoredTop sz="94660"/>
  </p:normalViewPr>
  <p:slideViewPr>
    <p:cSldViewPr snapToGrid="0">
      <p:cViewPr varScale="1">
        <p:scale>
          <a:sx n="88" d="100"/>
          <a:sy n="88" d="100"/>
        </p:scale>
        <p:origin x="31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sl-SI" smtClean="0"/>
              <a:t>Uredite slog naslova matrice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9/11/2023</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sl-SI" smtClean="0"/>
              <a:t>Uredite slog naslova matrice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9/11/2023</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sl-SI" smtClean="0"/>
              <a:t>Uredite slog naslova matrice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8" name="Date Placeholder 7"/>
          <p:cNvSpPr>
            <a:spLocks noGrp="1"/>
          </p:cNvSpPr>
          <p:nvPr>
            <p:ph type="dt" sz="half" idx="10"/>
          </p:nvPr>
        </p:nvSpPr>
        <p:spPr/>
        <p:txBody>
          <a:bodyPr/>
          <a:lstStyle/>
          <a:p>
            <a:fld id="{1CF131DD-A141-4471-BCF9-C6073EDD7E20}" type="datetimeFigureOut">
              <a:rPr lang="en-US" dirty="0"/>
              <a:t>9/11/2023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9/11/2023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9/11/2023</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sz="4800" dirty="0" smtClean="0"/>
              <a:t>Razvoj domišljije malčkov in otrok</a:t>
            </a:r>
            <a:endParaRPr lang="sl-SI" sz="4800" dirty="0"/>
          </a:p>
        </p:txBody>
      </p:sp>
      <p:sp>
        <p:nvSpPr>
          <p:cNvPr id="3" name="Podnaslov 2"/>
          <p:cNvSpPr>
            <a:spLocks noGrp="1"/>
          </p:cNvSpPr>
          <p:nvPr>
            <p:ph type="subTitle" idx="1"/>
          </p:nvPr>
        </p:nvSpPr>
        <p:spPr/>
        <p:txBody>
          <a:bodyPr/>
          <a:lstStyle/>
          <a:p>
            <a:r>
              <a:rPr lang="sl-SI" dirty="0" smtClean="0"/>
              <a:t>Ljubica Marjanovič Umek</a:t>
            </a:r>
            <a:endParaRPr lang="sl-SI" dirty="0"/>
          </a:p>
        </p:txBody>
      </p:sp>
    </p:spTree>
    <p:extLst>
      <p:ext uri="{BB962C8B-B14F-4D97-AF65-F5344CB8AC3E}">
        <p14:creationId xmlns:p14="http://schemas.microsoft.com/office/powerpoint/2010/main" val="4181194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do </a:t>
            </a:r>
            <a:r>
              <a:rPr lang="sl-SI" b="1" dirty="0" smtClean="0">
                <a:solidFill>
                  <a:srgbClr val="FF0000"/>
                </a:solidFill>
              </a:rPr>
              <a:t>predstavne </a:t>
            </a:r>
            <a:r>
              <a:rPr lang="sl-SI" dirty="0" smtClean="0">
                <a:solidFill>
                  <a:schemeClr val="tx1"/>
                </a:solidFill>
              </a:rPr>
              <a:t>ravni</a:t>
            </a:r>
            <a:endParaRPr lang="sl-SI" dirty="0">
              <a:solidFill>
                <a:schemeClr val="tx1"/>
              </a:solidFill>
            </a:endParaRPr>
          </a:p>
        </p:txBody>
      </p:sp>
      <p:sp>
        <p:nvSpPr>
          <p:cNvPr id="3" name="Označba mesta vsebine 2"/>
          <p:cNvSpPr>
            <a:spLocks noGrp="1"/>
          </p:cNvSpPr>
          <p:nvPr>
            <p:ph sz="half" idx="1"/>
          </p:nvPr>
        </p:nvSpPr>
        <p:spPr/>
        <p:txBody>
          <a:bodyPr>
            <a:normAutofit fontScale="92500"/>
          </a:bodyPr>
          <a:lstStyle/>
          <a:p>
            <a:pPr marL="0" indent="0">
              <a:buNone/>
            </a:pPr>
            <a:r>
              <a:rPr lang="sl-SI" sz="2400" dirty="0" smtClean="0">
                <a:solidFill>
                  <a:srgbClr val="FF0000"/>
                </a:solidFill>
              </a:rPr>
              <a:t>Celovite miselne pretvorbe</a:t>
            </a:r>
            <a:r>
              <a:rPr lang="sl-SI" sz="2400" dirty="0" smtClean="0"/>
              <a:t>, ki so povezane z miselno prožnostjo (škatla je miza, postelja, vozilo…), rabo govora, predvsem metajezika (mislim, da bomo; najprej naredimo grad, potem pa pride …, kako se počuti vaš otrok …); igra vlog.</a:t>
            </a:r>
          </a:p>
          <a:p>
            <a:pPr marL="0" indent="0">
              <a:buNone/>
            </a:pPr>
            <a:r>
              <a:rPr lang="sl-SI" sz="2400" b="1" dirty="0" smtClean="0">
                <a:solidFill>
                  <a:srgbClr val="FF0000"/>
                </a:solidFill>
              </a:rPr>
              <a:t>Nizko strukturirane igrače oz. materiali, besede, kretnje.</a:t>
            </a:r>
            <a:endParaRPr lang="sl-SI" sz="2400" b="1" dirty="0"/>
          </a:p>
        </p:txBody>
      </p:sp>
      <p:pic>
        <p:nvPicPr>
          <p:cNvPr id="5" name="Označba mesta vsebine 4"/>
          <p:cNvPicPr>
            <a:picLocks noGrp="1" noChangeAspect="1"/>
          </p:cNvPicPr>
          <p:nvPr>
            <p:ph sz="half" idx="2"/>
          </p:nvPr>
        </p:nvPicPr>
        <p:blipFill>
          <a:blip r:embed="rId2"/>
          <a:stretch>
            <a:fillRect/>
          </a:stretch>
        </p:blipFill>
        <p:spPr>
          <a:xfrm>
            <a:off x="6681537" y="2103438"/>
            <a:ext cx="2478505" cy="2925762"/>
          </a:xfrm>
          <a:prstGeom prst="rect">
            <a:avLst/>
          </a:prstGeom>
        </p:spPr>
      </p:pic>
      <p:pic>
        <p:nvPicPr>
          <p:cNvPr id="6" name="Slika 5"/>
          <p:cNvPicPr>
            <a:picLocks noChangeAspect="1"/>
          </p:cNvPicPr>
          <p:nvPr/>
        </p:nvPicPr>
        <p:blipFill>
          <a:blip r:embed="rId3"/>
          <a:stretch>
            <a:fillRect/>
          </a:stretch>
        </p:blipFill>
        <p:spPr>
          <a:xfrm>
            <a:off x="9015662" y="4515854"/>
            <a:ext cx="2614863" cy="2266322"/>
          </a:xfrm>
          <a:prstGeom prst="rect">
            <a:avLst/>
          </a:prstGeom>
        </p:spPr>
      </p:pic>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348" y="1561860"/>
            <a:ext cx="2460709" cy="2637537"/>
          </a:xfrm>
          <a:prstGeom prst="rect">
            <a:avLst/>
          </a:prstGeom>
        </p:spPr>
      </p:pic>
    </p:spTree>
    <p:extLst>
      <p:ext uri="{BB962C8B-B14F-4D97-AF65-F5344CB8AC3E}">
        <p14:creationId xmlns:p14="http://schemas.microsoft.com/office/powerpoint/2010/main" val="2711202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45720" indent="0">
              <a:buNone/>
            </a:pPr>
            <a:r>
              <a:rPr lang="sl-SI" sz="2400" dirty="0"/>
              <a:t>Raziskovalci </a:t>
            </a:r>
            <a:r>
              <a:rPr lang="sl-SI" sz="2400" dirty="0" smtClean="0"/>
              <a:t>se strinjajo</a:t>
            </a:r>
            <a:r>
              <a:rPr lang="sl-SI" sz="2400" dirty="0"/>
              <a:t>, da je za prehod </a:t>
            </a:r>
            <a:r>
              <a:rPr lang="sl-SI" sz="2400" b="1" dirty="0">
                <a:solidFill>
                  <a:srgbClr val="C00000"/>
                </a:solidFill>
              </a:rPr>
              <a:t>simbolne igre z nižjih na višje razvojne</a:t>
            </a:r>
            <a:r>
              <a:rPr lang="sl-SI" sz="2400" dirty="0">
                <a:solidFill>
                  <a:srgbClr val="C00000"/>
                </a:solidFill>
              </a:rPr>
              <a:t> </a:t>
            </a:r>
            <a:r>
              <a:rPr lang="sl-SI" sz="2400" dirty="0"/>
              <a:t>ravni ključnega pomena </a:t>
            </a:r>
            <a:r>
              <a:rPr lang="sl-SI" sz="2400" b="1" dirty="0">
                <a:solidFill>
                  <a:srgbClr val="FF0000"/>
                </a:solidFill>
              </a:rPr>
              <a:t>zmožnost pretvarjanje </a:t>
            </a:r>
            <a:r>
              <a:rPr lang="sl-SI" sz="2400" dirty="0"/>
              <a:t>predmetov, oseb, dejavnosti  in s tem </a:t>
            </a:r>
            <a:r>
              <a:rPr lang="sl-SI" sz="2400" b="1" dirty="0">
                <a:solidFill>
                  <a:srgbClr val="FF0000"/>
                </a:solidFill>
              </a:rPr>
              <a:t>preseganje egocentričnosti in zaznavnosti mišljenja.</a:t>
            </a:r>
          </a:p>
          <a:p>
            <a:pPr marL="45720" indent="0">
              <a:buNone/>
            </a:pPr>
            <a:r>
              <a:rPr lang="sl-SI" sz="2400" dirty="0" smtClean="0">
                <a:solidFill>
                  <a:srgbClr val="C00000"/>
                </a:solidFill>
              </a:rPr>
              <a:t>Pretvarjanje </a:t>
            </a:r>
            <a:r>
              <a:rPr lang="sl-SI" sz="2400" dirty="0"/>
              <a:t>predmetov v predmete, ki jih otrok rabi v simbolni igri, je najprej povezano  z </a:t>
            </a:r>
            <a:r>
              <a:rPr lang="sl-SI" sz="2400" b="1" u="sng" dirty="0">
                <a:solidFill>
                  <a:srgbClr val="C00000"/>
                </a:solidFill>
              </a:rPr>
              <a:t>zaznavno</a:t>
            </a:r>
            <a:r>
              <a:rPr lang="sl-SI" sz="2400" dirty="0"/>
              <a:t> in šele kasneje </a:t>
            </a:r>
            <a:r>
              <a:rPr lang="sl-SI" sz="2400" dirty="0">
                <a:solidFill>
                  <a:srgbClr val="C00000"/>
                </a:solidFill>
              </a:rPr>
              <a:t>s </a:t>
            </a:r>
            <a:r>
              <a:rPr lang="sl-SI" sz="2400" b="1" u="sng" dirty="0" smtClean="0">
                <a:solidFill>
                  <a:srgbClr val="C00000"/>
                </a:solidFill>
              </a:rPr>
              <a:t>funkcijsko podobnostjo. </a:t>
            </a:r>
            <a:endParaRPr lang="sl-SI" sz="2400" dirty="0"/>
          </a:p>
        </p:txBody>
      </p:sp>
      <p:sp>
        <p:nvSpPr>
          <p:cNvPr id="3" name="Naslov 2"/>
          <p:cNvSpPr>
            <a:spLocks noGrp="1"/>
          </p:cNvSpPr>
          <p:nvPr>
            <p:ph type="title"/>
          </p:nvPr>
        </p:nvSpPr>
        <p:spPr/>
        <p:txBody>
          <a:bodyPr>
            <a:normAutofit/>
          </a:bodyPr>
          <a:lstStyle/>
          <a:p>
            <a:r>
              <a:rPr lang="sl-SI" sz="3600" dirty="0"/>
              <a:t>Igrače v simbolni </a:t>
            </a:r>
            <a:r>
              <a:rPr lang="sl-SI" sz="3600" dirty="0" smtClean="0"/>
              <a:t>igri: kaj prevzemata predstavnost in domišljija</a:t>
            </a:r>
            <a:endParaRPr lang="sl-SI" sz="3600" dirty="0"/>
          </a:p>
        </p:txBody>
      </p:sp>
    </p:spTree>
    <p:extLst>
      <p:ext uri="{BB962C8B-B14F-4D97-AF65-F5344CB8AC3E}">
        <p14:creationId xmlns:p14="http://schemas.microsoft.com/office/powerpoint/2010/main" val="1573187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1066800" y="2103119"/>
            <a:ext cx="10058400" cy="4558937"/>
          </a:xfrm>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sl-SI" sz="2400" dirty="0"/>
              <a:t>Predvsem malčki, otroci do 4. leta starosti potrebujejo za pretvorbo praviloma vsaj kakšno </a:t>
            </a:r>
            <a:r>
              <a:rPr lang="sl-SI" sz="2400" b="1" dirty="0">
                <a:solidFill>
                  <a:srgbClr val="C00000"/>
                </a:solidFill>
              </a:rPr>
              <a:t>zaznavno podobnost </a:t>
            </a:r>
            <a:r>
              <a:rPr lang="sl-SI" sz="2400" dirty="0"/>
              <a:t>med dejanskimi predmeti (igračami) in predmeti (igračami), ki jih rabijo v igri. </a:t>
            </a:r>
          </a:p>
          <a:p>
            <a:pPr marL="45720" indent="0">
              <a:buNone/>
            </a:pPr>
            <a:endParaRPr lang="sl-SI" dirty="0" smtClean="0"/>
          </a:p>
          <a:p>
            <a:pPr marL="45720" indent="0">
              <a:buNone/>
            </a:pPr>
            <a:endParaRPr lang="sl-SI" dirty="0"/>
          </a:p>
        </p:txBody>
      </p:sp>
      <p:sp>
        <p:nvSpPr>
          <p:cNvPr id="3" name="Naslov 2"/>
          <p:cNvSpPr>
            <a:spLocks noGrp="1"/>
          </p:cNvSpPr>
          <p:nvPr>
            <p:ph type="title"/>
          </p:nvPr>
        </p:nvSpPr>
        <p:spPr/>
        <p:txBody>
          <a:bodyPr>
            <a:normAutofit/>
          </a:bodyPr>
          <a:lstStyle/>
          <a:p>
            <a:r>
              <a:rPr lang="sl-SI" sz="3600" dirty="0"/>
              <a:t>Igrače v simbolni igri: kaj prevzemata predstavnost in domišljija</a:t>
            </a:r>
          </a:p>
        </p:txBody>
      </p:sp>
      <p:pic>
        <p:nvPicPr>
          <p:cNvPr id="4" name="Slika 3"/>
          <p:cNvPicPr>
            <a:picLocks noChangeAspect="1"/>
          </p:cNvPicPr>
          <p:nvPr/>
        </p:nvPicPr>
        <p:blipFill>
          <a:blip r:embed="rId2"/>
          <a:stretch>
            <a:fillRect/>
          </a:stretch>
        </p:blipFill>
        <p:spPr>
          <a:xfrm>
            <a:off x="2212521" y="3673929"/>
            <a:ext cx="2833008" cy="2637064"/>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307" y="3568383"/>
            <a:ext cx="2342243" cy="2113960"/>
          </a:xfrm>
          <a:prstGeom prst="rect">
            <a:avLst/>
          </a:prstGeom>
        </p:spPr>
      </p:pic>
    </p:spTree>
    <p:extLst>
      <p:ext uri="{BB962C8B-B14F-4D97-AF65-F5344CB8AC3E}">
        <p14:creationId xmlns:p14="http://schemas.microsoft.com/office/powerpoint/2010/main" val="3256052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dirty="0"/>
              <a:t>Igrače v simbolni igri: kaj prevzemata predstavnost in domišljija</a:t>
            </a:r>
          </a:p>
        </p:txBody>
      </p:sp>
      <p:sp>
        <p:nvSpPr>
          <p:cNvPr id="3" name="Označba mesta vsebine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a:bodyPr>
          <a:lstStyle/>
          <a:p>
            <a:pPr marL="45720" indent="0">
              <a:buNone/>
            </a:pPr>
            <a:r>
              <a:rPr lang="sl-SI" sz="2400" dirty="0" smtClean="0"/>
              <a:t>                                        </a:t>
            </a:r>
            <a:r>
              <a:rPr lang="sl-SI" sz="2000" b="1" dirty="0" smtClean="0"/>
              <a:t>Primer punčke</a:t>
            </a:r>
          </a:p>
          <a:p>
            <a:pPr marL="45720" indent="0">
              <a:buNone/>
            </a:pPr>
            <a:r>
              <a:rPr lang="sl-SI" sz="2400" dirty="0" smtClean="0"/>
              <a:t>Npr</a:t>
            </a:r>
            <a:r>
              <a:rPr lang="sl-SI" sz="2400" dirty="0"/>
              <a:t>. </a:t>
            </a:r>
            <a:r>
              <a:rPr lang="sl-SI" sz="2400" dirty="0">
                <a:solidFill>
                  <a:srgbClr val="FF0000"/>
                </a:solidFill>
              </a:rPr>
              <a:t>3- letni </a:t>
            </a:r>
            <a:r>
              <a:rPr lang="sl-SI" sz="2400" dirty="0" err="1" smtClean="0">
                <a:solidFill>
                  <a:srgbClr val="FF0000"/>
                </a:solidFill>
              </a:rPr>
              <a:t>malček_ica</a:t>
            </a:r>
            <a:r>
              <a:rPr lang="sl-SI" sz="2400" dirty="0" smtClean="0">
                <a:solidFill>
                  <a:srgbClr val="FF0000"/>
                </a:solidFill>
              </a:rPr>
              <a:t> </a:t>
            </a:r>
            <a:r>
              <a:rPr lang="sl-SI" sz="2400" dirty="0"/>
              <a:t>se bo z </a:t>
            </a:r>
            <a:r>
              <a:rPr lang="sl-SI" sz="2400" b="1" dirty="0"/>
              <a:t>visoko strukturirano in realistično igračo </a:t>
            </a:r>
            <a:r>
              <a:rPr lang="sl-SI" sz="2400" u="sng" dirty="0">
                <a:solidFill>
                  <a:srgbClr val="C00000"/>
                </a:solidFill>
              </a:rPr>
              <a:t>punčko</a:t>
            </a:r>
            <a:r>
              <a:rPr lang="sl-SI" sz="2400" dirty="0"/>
              <a:t> igral kot z dojenčkom oziroma otrokom. Kasneje pa pri pretvorbah vedno bolj vstopa v ospredje podobnost glede na funkcijo predmetov. </a:t>
            </a:r>
            <a:endParaRPr lang="sl-SI" sz="2400" dirty="0" smtClean="0"/>
          </a:p>
          <a:p>
            <a:pPr marL="45720" indent="0">
              <a:buNone/>
            </a:pPr>
            <a:r>
              <a:rPr lang="sl-SI" sz="2400" dirty="0" smtClean="0"/>
              <a:t>Npr</a:t>
            </a:r>
            <a:r>
              <a:rPr lang="sl-SI" sz="2400" dirty="0"/>
              <a:t>. </a:t>
            </a:r>
            <a:r>
              <a:rPr lang="sl-SI" sz="2400" dirty="0">
                <a:solidFill>
                  <a:srgbClr val="FF0000"/>
                </a:solidFill>
              </a:rPr>
              <a:t>5-letni otrok </a:t>
            </a:r>
            <a:r>
              <a:rPr lang="sl-SI" sz="2400" dirty="0"/>
              <a:t>bo v igri uporabljal stisnjeno </a:t>
            </a:r>
            <a:r>
              <a:rPr lang="sl-SI" sz="2400" u="sng" dirty="0">
                <a:solidFill>
                  <a:srgbClr val="C00000"/>
                </a:solidFill>
              </a:rPr>
              <a:t>krpo ali košček lesa</a:t>
            </a:r>
            <a:r>
              <a:rPr lang="sl-SI" sz="2400" dirty="0"/>
              <a:t> kot dojenčka, ki ga hrani. Otrok lahko košček lesa na podoben način kot »pravega« dojenčka nosi na rokah in ga hrani. Tovrstni predmet (košček lesa) postopoma označuje drug predmet oziroma predmet, ki ga otrok rabi v igri (dojenčka</a:t>
            </a:r>
            <a:r>
              <a:rPr lang="sl-SI" sz="2400" dirty="0" smtClean="0"/>
              <a:t>), ki ga je ustvarila njegova domišljija.  </a:t>
            </a:r>
            <a:endParaRPr lang="sl-SI" sz="2400" dirty="0"/>
          </a:p>
        </p:txBody>
      </p:sp>
      <p:sp>
        <p:nvSpPr>
          <p:cNvPr id="4" name="Puščica dol 3"/>
          <p:cNvSpPr/>
          <p:nvPr/>
        </p:nvSpPr>
        <p:spPr>
          <a:xfrm>
            <a:off x="4947556" y="3755571"/>
            <a:ext cx="359230" cy="3135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950016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err="1" smtClean="0"/>
              <a:t>Metasporazumevanje</a:t>
            </a:r>
            <a:r>
              <a:rPr lang="sl-SI" dirty="0" smtClean="0"/>
              <a:t> v domišljijski igri</a:t>
            </a:r>
            <a:endParaRPr lang="sl-SI" dirty="0"/>
          </a:p>
        </p:txBody>
      </p:sp>
      <p:sp>
        <p:nvSpPr>
          <p:cNvPr id="3" name="Označba mesta vsebine 2"/>
          <p:cNvSpPr>
            <a:spLocks noGrp="1"/>
          </p:cNvSpPr>
          <p:nvPr>
            <p:ph sz="half" idx="1"/>
          </p:nvPr>
        </p:nvSpPr>
        <p:spPr>
          <a:xfrm>
            <a:off x="1066800" y="2103119"/>
            <a:ext cx="4754880" cy="4093573"/>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sl-SI" sz="2000" b="1" dirty="0" err="1" smtClean="0">
                <a:solidFill>
                  <a:srgbClr val="FF0000"/>
                </a:solidFill>
              </a:rPr>
              <a:t>Metasporazumevalne</a:t>
            </a:r>
            <a:r>
              <a:rPr lang="sl-SI" sz="2000" b="1" dirty="0" smtClean="0">
                <a:solidFill>
                  <a:srgbClr val="FF0000"/>
                </a:solidFill>
              </a:rPr>
              <a:t> izjave, zlasti </a:t>
            </a:r>
            <a:r>
              <a:rPr lang="sl-SI" sz="2000" b="1" u="sng" dirty="0" smtClean="0">
                <a:solidFill>
                  <a:srgbClr val="FF0000"/>
                </a:solidFill>
              </a:rPr>
              <a:t>eksplicitne</a:t>
            </a:r>
            <a:r>
              <a:rPr lang="sl-SI" sz="2000" b="1" dirty="0" smtClean="0">
                <a:solidFill>
                  <a:srgbClr val="FF0000"/>
                </a:solidFill>
              </a:rPr>
              <a:t>, </a:t>
            </a:r>
            <a:r>
              <a:rPr lang="sl-SI" sz="2000" dirty="0" smtClean="0"/>
              <a:t>jasno razkrivajo domišljijsko naravo igre. </a:t>
            </a:r>
          </a:p>
          <a:p>
            <a:pPr marL="0" indent="0">
              <a:buNone/>
            </a:pPr>
            <a:r>
              <a:rPr lang="sl-SI" sz="2000" dirty="0" smtClean="0"/>
              <a:t>Omogočajo opredeliti </a:t>
            </a:r>
            <a:r>
              <a:rPr lang="sl-SI" sz="2000" b="1" dirty="0" smtClean="0">
                <a:solidFill>
                  <a:srgbClr val="FF0000"/>
                </a:solidFill>
              </a:rPr>
              <a:t>igralno zamisel oz. pravila igre</a:t>
            </a:r>
            <a:r>
              <a:rPr lang="sl-SI" sz="2000" dirty="0" smtClean="0"/>
              <a:t>. Ukvarjajo se tudi s tem, kako tekom igre vključiti še </a:t>
            </a:r>
            <a:r>
              <a:rPr lang="sl-SI" sz="2000" b="1" dirty="0" smtClean="0">
                <a:solidFill>
                  <a:srgbClr val="FF0000"/>
                </a:solidFill>
              </a:rPr>
              <a:t>dodatne ideje soigralcev. </a:t>
            </a:r>
          </a:p>
          <a:p>
            <a:pPr marL="0" indent="0">
              <a:buNone/>
            </a:pPr>
            <a:r>
              <a:rPr lang="sl-SI" sz="2000" dirty="0" smtClean="0"/>
              <a:t>Včasih potrebujejo </a:t>
            </a:r>
            <a:r>
              <a:rPr lang="sl-SI" sz="2000" b="1" dirty="0" smtClean="0">
                <a:solidFill>
                  <a:srgbClr val="FF0000"/>
                </a:solidFill>
              </a:rPr>
              <a:t>začetno pomoč in sodelovanje odraslih</a:t>
            </a:r>
            <a:r>
              <a:rPr lang="sl-SI" sz="2000" b="1" dirty="0" smtClean="0">
                <a:solidFill>
                  <a:srgbClr val="00B0F0"/>
                </a:solidFill>
              </a:rPr>
              <a:t>. </a:t>
            </a:r>
          </a:p>
          <a:p>
            <a:pPr marL="0" indent="0">
              <a:buNone/>
            </a:pPr>
            <a:r>
              <a:rPr lang="sl-SI" sz="2000" b="1" u="sng" dirty="0" smtClean="0">
                <a:solidFill>
                  <a:srgbClr val="FF0000"/>
                </a:solidFill>
              </a:rPr>
              <a:t>Implicitne </a:t>
            </a:r>
            <a:r>
              <a:rPr lang="sl-SI" sz="2000" b="1" dirty="0" smtClean="0">
                <a:solidFill>
                  <a:srgbClr val="FF0000"/>
                </a:solidFill>
              </a:rPr>
              <a:t>izjave</a:t>
            </a:r>
            <a:r>
              <a:rPr lang="sl-SI" sz="2000" dirty="0" smtClean="0"/>
              <a:t>: otrok ostaja znotraj igralnega okvira, ki ga je postavil sam (otroci z motnjami avtističnega spektra).  </a:t>
            </a:r>
            <a:endParaRPr lang="sl-SI" sz="2000" dirty="0"/>
          </a:p>
        </p:txBody>
      </p:sp>
      <p:sp>
        <p:nvSpPr>
          <p:cNvPr id="4" name="Označba mesta vsebine 3"/>
          <p:cNvSpPr>
            <a:spLocks noGrp="1"/>
          </p:cNvSpPr>
          <p:nvPr>
            <p:ph sz="half" idx="2"/>
          </p:nvPr>
        </p:nvSpPr>
        <p:spPr>
          <a:xfrm>
            <a:off x="6370320" y="2103119"/>
            <a:ext cx="4754880" cy="3995601"/>
          </a:xfrm>
        </p:spPr>
        <p:txBody>
          <a:bodyPr>
            <a:normAutofit lnSpcReduction="10000"/>
          </a:bodyPr>
          <a:lstStyle/>
          <a:p>
            <a:pPr marL="0" indent="0">
              <a:buNone/>
            </a:pPr>
            <a:r>
              <a:rPr lang="sl-SI" dirty="0" smtClean="0"/>
              <a:t>„</a:t>
            </a:r>
            <a:r>
              <a:rPr lang="sl-SI" dirty="0" err="1" smtClean="0"/>
              <a:t>Pretvrajajmo</a:t>
            </a:r>
            <a:r>
              <a:rPr lang="sl-SI" dirty="0" smtClean="0"/>
              <a:t> (igrajmo) se, da …“</a:t>
            </a:r>
          </a:p>
          <a:p>
            <a:pPr marL="0" indent="0">
              <a:buNone/>
            </a:pPr>
            <a:endParaRPr lang="sl-SI" dirty="0"/>
          </a:p>
          <a:p>
            <a:pPr marL="0" indent="0">
              <a:buNone/>
            </a:pPr>
            <a:r>
              <a:rPr lang="sl-SI" dirty="0" smtClean="0"/>
              <a:t>„Načrt je tak, da ko pridemo v gozd …“</a:t>
            </a:r>
          </a:p>
          <a:p>
            <a:pPr marL="0" indent="0">
              <a:buNone/>
            </a:pPr>
            <a:endParaRPr lang="sl-SI" dirty="0"/>
          </a:p>
          <a:p>
            <a:pPr marL="0" indent="0">
              <a:buNone/>
            </a:pPr>
            <a:r>
              <a:rPr lang="sl-SI" dirty="0" smtClean="0"/>
              <a:t>„Prav, naj pride na grad in se bori za kraljično še četrti sin …“</a:t>
            </a:r>
            <a:endParaRPr lang="sl-SI" dirty="0"/>
          </a:p>
        </p:txBody>
      </p:sp>
      <p:sp>
        <p:nvSpPr>
          <p:cNvPr id="7" name="Pravokotnik 6"/>
          <p:cNvSpPr/>
          <p:nvPr/>
        </p:nvSpPr>
        <p:spPr>
          <a:xfrm>
            <a:off x="6433457" y="4433207"/>
            <a:ext cx="42127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Z avtobusom v živalski vrt – vključevanje odrasle osebe</a:t>
            </a:r>
            <a:endParaRPr lang="sl-SI" dirty="0"/>
          </a:p>
        </p:txBody>
      </p:sp>
    </p:spTree>
    <p:extLst>
      <p:ext uri="{BB962C8B-B14F-4D97-AF65-F5344CB8AC3E}">
        <p14:creationId xmlns:p14="http://schemas.microsoft.com/office/powerpoint/2010/main" val="1266456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Govor v d. igri – slo raziskava</a:t>
            </a:r>
            <a:endParaRPr lang="sl-SI" dirty="0"/>
          </a:p>
        </p:txBody>
      </p:sp>
      <p:sp>
        <p:nvSpPr>
          <p:cNvPr id="3" name="Označba mesta vsebine 2"/>
          <p:cNvSpPr>
            <a:spLocks noGrp="1"/>
          </p:cNvSpPr>
          <p:nvPr>
            <p:ph sz="half" idx="1"/>
          </p:nvPr>
        </p:nvSpPr>
        <p:spPr>
          <a:xfrm>
            <a:off x="1066800" y="2103120"/>
            <a:ext cx="4754880" cy="4232366"/>
          </a:xfrm>
        </p:spPr>
        <p:style>
          <a:lnRef idx="1">
            <a:schemeClr val="accent6"/>
          </a:lnRef>
          <a:fillRef idx="2">
            <a:schemeClr val="accent6"/>
          </a:fillRef>
          <a:effectRef idx="1">
            <a:schemeClr val="accent6"/>
          </a:effectRef>
          <a:fontRef idx="minor">
            <a:schemeClr val="dk1"/>
          </a:fontRef>
        </p:style>
        <p:txBody>
          <a:bodyPr>
            <a:noAutofit/>
          </a:bodyPr>
          <a:lstStyle/>
          <a:p>
            <a:pPr marL="0" indent="0">
              <a:buNone/>
            </a:pPr>
            <a:r>
              <a:rPr lang="sl-SI" sz="2000" b="1" dirty="0" smtClean="0">
                <a:solidFill>
                  <a:srgbClr val="FF0000"/>
                </a:solidFill>
              </a:rPr>
              <a:t>Slovenska raziskava</a:t>
            </a:r>
            <a:r>
              <a:rPr lang="sl-SI" sz="2000" dirty="0" smtClean="0"/>
              <a:t>: otroci, stari od 5 do 6 let.</a:t>
            </a:r>
          </a:p>
          <a:p>
            <a:pPr marL="0" indent="0">
              <a:buNone/>
            </a:pPr>
            <a:r>
              <a:rPr lang="sl-SI" sz="2000" dirty="0" smtClean="0"/>
              <a:t>V raziskavi je bil sneman govor otrok, ki so ga le-ti rabili v dveh različnih pogojih: </a:t>
            </a:r>
          </a:p>
          <a:p>
            <a:pPr>
              <a:buFontTx/>
              <a:buChar char="-"/>
            </a:pPr>
            <a:r>
              <a:rPr lang="sl-SI" sz="2000" b="1" dirty="0" smtClean="0">
                <a:solidFill>
                  <a:srgbClr val="FF0000"/>
                </a:solidFill>
              </a:rPr>
              <a:t>prosta igra </a:t>
            </a:r>
            <a:r>
              <a:rPr lang="sl-SI" sz="2000" b="1" dirty="0" smtClean="0"/>
              <a:t>(prevladujoča je bila simbolna oz. domišljijska igra);</a:t>
            </a:r>
          </a:p>
          <a:p>
            <a:pPr>
              <a:buFontTx/>
              <a:buChar char="-"/>
            </a:pPr>
            <a:r>
              <a:rPr lang="sl-SI" sz="2000" b="1" dirty="0" smtClean="0">
                <a:solidFill>
                  <a:srgbClr val="FF0000"/>
                </a:solidFill>
              </a:rPr>
              <a:t>načrtovana dejavnost </a:t>
            </a:r>
            <a:r>
              <a:rPr lang="sl-SI" sz="2000" b="1" dirty="0" smtClean="0"/>
              <a:t>s področja Jezik v kurikulumu </a:t>
            </a:r>
            <a:r>
              <a:rPr lang="sl-SI" sz="2000" dirty="0" smtClean="0"/>
              <a:t>(vse vzgojiteljice so se odločile za </a:t>
            </a:r>
            <a:r>
              <a:rPr lang="sl-SI" sz="2000" u="sng" dirty="0" smtClean="0"/>
              <a:t>skupno branje in z njim povezane dejavnosti).</a:t>
            </a:r>
            <a:endParaRPr lang="sl-SI" sz="2000" u="sng" dirty="0"/>
          </a:p>
          <a:p>
            <a:pPr marL="0" indent="0">
              <a:buNone/>
            </a:pPr>
            <a:endParaRPr lang="sl-SI" sz="2000" dirty="0"/>
          </a:p>
        </p:txBody>
      </p:sp>
      <p:sp>
        <p:nvSpPr>
          <p:cNvPr id="4" name="Označba mesta vsebine 3"/>
          <p:cNvSpPr>
            <a:spLocks noGrp="1"/>
          </p:cNvSpPr>
          <p:nvPr>
            <p:ph sz="half" idx="2"/>
          </p:nvPr>
        </p:nvSpPr>
        <p:spPr>
          <a:xfrm>
            <a:off x="6370320" y="2103119"/>
            <a:ext cx="4754880" cy="4322173"/>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marL="0" indent="0">
              <a:buNone/>
            </a:pPr>
            <a:r>
              <a:rPr lang="sl-SI" dirty="0" smtClean="0"/>
              <a:t>Otroci so izkazovali pomembno </a:t>
            </a:r>
            <a:r>
              <a:rPr lang="sl-SI" b="1" dirty="0" smtClean="0">
                <a:solidFill>
                  <a:srgbClr val="FF0000"/>
                </a:solidFill>
              </a:rPr>
              <a:t>višjo razvojno raven govora </a:t>
            </a:r>
            <a:r>
              <a:rPr lang="sl-SI" dirty="0" smtClean="0"/>
              <a:t>(</a:t>
            </a:r>
            <a:r>
              <a:rPr lang="sl-SI" b="1" dirty="0" smtClean="0"/>
              <a:t>skladnjo, rabo govora v različnih funkcijah, metajezik</a:t>
            </a:r>
            <a:r>
              <a:rPr lang="sl-SI" dirty="0" smtClean="0"/>
              <a:t>) v času </a:t>
            </a:r>
            <a:r>
              <a:rPr lang="sl-SI" b="1" dirty="0" smtClean="0"/>
              <a:t>simbolne igre </a:t>
            </a:r>
            <a:r>
              <a:rPr lang="sl-SI" dirty="0" smtClean="0"/>
              <a:t>kot pri načrtovani dejavnosti na področju Jezik. </a:t>
            </a:r>
          </a:p>
          <a:p>
            <a:pPr marL="0" indent="0">
              <a:buNone/>
            </a:pPr>
            <a:endParaRPr lang="sl-SI" dirty="0"/>
          </a:p>
          <a:p>
            <a:pPr marL="0" indent="0">
              <a:buNone/>
            </a:pPr>
            <a:r>
              <a:rPr lang="sl-SI" b="1" dirty="0" smtClean="0">
                <a:solidFill>
                  <a:srgbClr val="FF0000"/>
                </a:solidFill>
              </a:rPr>
              <a:t>Analiza SB:</a:t>
            </a:r>
            <a:r>
              <a:rPr lang="sl-SI" dirty="0" smtClean="0"/>
              <a:t> nekaj težav s </a:t>
            </a:r>
            <a:r>
              <a:rPr lang="sl-SI" b="1" dirty="0" smtClean="0"/>
              <a:t>kakovostjo SB </a:t>
            </a:r>
          </a:p>
          <a:p>
            <a:pPr>
              <a:buFontTx/>
              <a:buChar char="-"/>
            </a:pPr>
            <a:r>
              <a:rPr lang="sl-SI" dirty="0" smtClean="0"/>
              <a:t>SB ni doseglo vseh otrok v skupini;</a:t>
            </a:r>
          </a:p>
          <a:p>
            <a:pPr>
              <a:buFontTx/>
              <a:buChar char="-"/>
            </a:pPr>
            <a:r>
              <a:rPr lang="sl-SI" dirty="0" smtClean="0"/>
              <a:t>vprašanja o prebrani vsebini pogosto zaprtega tipa; odgovarjali so isti („hitri“) otroci;</a:t>
            </a:r>
          </a:p>
          <a:p>
            <a:pPr>
              <a:buFontTx/>
              <a:buChar char="-"/>
            </a:pPr>
            <a:r>
              <a:rPr lang="sl-SI" dirty="0" smtClean="0"/>
              <a:t>premalo dodatnih spodbud (kako bi zaključil…; kako se je </a:t>
            </a:r>
            <a:r>
              <a:rPr lang="sl-SI" dirty="0" err="1" smtClean="0"/>
              <a:t>počutil_a</a:t>
            </a:r>
            <a:r>
              <a:rPr lang="sl-SI" dirty="0" smtClean="0"/>
              <a:t> </a:t>
            </a:r>
            <a:r>
              <a:rPr lang="sl-SI" dirty="0" err="1" smtClean="0"/>
              <a:t>junak_inja</a:t>
            </a:r>
            <a:r>
              <a:rPr lang="sl-SI" dirty="0" smtClean="0"/>
              <a:t>…; bi se igrali  zgodbo …). </a:t>
            </a:r>
          </a:p>
          <a:p>
            <a:pPr>
              <a:buFontTx/>
              <a:buChar char="-"/>
            </a:pPr>
            <a:endParaRPr lang="sl-SI" dirty="0" smtClean="0"/>
          </a:p>
          <a:p>
            <a:pPr>
              <a:buFontTx/>
              <a:buChar char="-"/>
            </a:pPr>
            <a:endParaRPr lang="sl-SI" dirty="0"/>
          </a:p>
        </p:txBody>
      </p:sp>
    </p:spTree>
    <p:extLst>
      <p:ext uri="{BB962C8B-B14F-4D97-AF65-F5344CB8AC3E}">
        <p14:creationId xmlns:p14="http://schemas.microsoft.com/office/powerpoint/2010/main" val="166296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66800" y="642594"/>
            <a:ext cx="10058400" cy="1055577"/>
          </a:xfrm>
        </p:spPr>
        <p:txBody>
          <a:bodyPr>
            <a:normAutofit fontScale="90000"/>
          </a:bodyPr>
          <a:lstStyle/>
          <a:p>
            <a:r>
              <a:rPr lang="sl-SI" b="1" dirty="0" smtClean="0">
                <a:solidFill>
                  <a:schemeClr val="accent2">
                    <a:lumMod val="75000"/>
                  </a:schemeClr>
                </a:solidFill>
              </a:rPr>
              <a:t>Kako spodbujati domišljijo otrok ob skupnem branju?</a:t>
            </a:r>
            <a:endParaRPr lang="sl-SI" b="1" dirty="0">
              <a:solidFill>
                <a:schemeClr val="accent2">
                  <a:lumMod val="75000"/>
                </a:schemeClr>
              </a:solidFill>
            </a:endParaRPr>
          </a:p>
        </p:txBody>
      </p:sp>
      <p:sp>
        <p:nvSpPr>
          <p:cNvPr id="3" name="Označba mesta vsebine 2"/>
          <p:cNvSpPr>
            <a:spLocks noGrp="1"/>
          </p:cNvSpPr>
          <p:nvPr>
            <p:ph sz="half" idx="1"/>
          </p:nvPr>
        </p:nvSpPr>
        <p:spPr>
          <a:xfrm>
            <a:off x="1066800" y="1884947"/>
            <a:ext cx="4754880" cy="3967213"/>
          </a:xfrm>
        </p:spPr>
        <p:txBody>
          <a:bodyPr>
            <a:normAutofit fontScale="85000" lnSpcReduction="10000"/>
          </a:bodyPr>
          <a:lstStyle/>
          <a:p>
            <a:pPr marL="0" indent="0">
              <a:buNone/>
            </a:pPr>
            <a:r>
              <a:rPr lang="sl-SI" sz="2000" dirty="0"/>
              <a:t>Otroka </a:t>
            </a:r>
            <a:r>
              <a:rPr lang="sl-SI" sz="2000" dirty="0" smtClean="0"/>
              <a:t>nagovarjajo </a:t>
            </a:r>
            <a:r>
              <a:rPr lang="sl-SI" sz="2000" b="1" u="sng" dirty="0" smtClean="0">
                <a:solidFill>
                  <a:srgbClr val="0070C0"/>
                </a:solidFill>
              </a:rPr>
              <a:t>kakovostne vsebine </a:t>
            </a:r>
            <a:r>
              <a:rPr lang="sl-SI" sz="2000" dirty="0"/>
              <a:t>in </a:t>
            </a:r>
            <a:r>
              <a:rPr lang="sl-SI" sz="2000" b="1" u="sng" dirty="0" smtClean="0">
                <a:solidFill>
                  <a:srgbClr val="0070C0"/>
                </a:solidFill>
              </a:rPr>
              <a:t>ilustracije</a:t>
            </a:r>
            <a:r>
              <a:rPr lang="sl-SI" sz="2000" u="sng" dirty="0" smtClean="0"/>
              <a:t>,</a:t>
            </a:r>
            <a:r>
              <a:rPr lang="sl-SI" sz="2000" dirty="0" smtClean="0"/>
              <a:t> </a:t>
            </a:r>
            <a:r>
              <a:rPr lang="sl-SI" sz="2000" dirty="0"/>
              <a:t>ki prikličejo </a:t>
            </a:r>
            <a:r>
              <a:rPr lang="sl-SI" sz="2000" dirty="0" smtClean="0"/>
              <a:t>njegovo „spečo“ domišljijo.</a:t>
            </a:r>
            <a:endParaRPr lang="sl-SI" sz="2000" dirty="0"/>
          </a:p>
        </p:txBody>
      </p:sp>
      <p:sp>
        <p:nvSpPr>
          <p:cNvPr id="4" name="Označba mesta vsebine 3"/>
          <p:cNvSpPr>
            <a:spLocks noGrp="1"/>
          </p:cNvSpPr>
          <p:nvPr>
            <p:ph sz="half" idx="2"/>
          </p:nvPr>
        </p:nvSpPr>
        <p:spPr>
          <a:xfrm>
            <a:off x="6370320" y="1884947"/>
            <a:ext cx="4754880" cy="4556674"/>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r>
              <a:rPr lang="sl-SI" b="1" dirty="0" smtClean="0"/>
              <a:t>Vzeti si je treba </a:t>
            </a:r>
            <a:r>
              <a:rPr lang="sl-SI" b="1" dirty="0" smtClean="0">
                <a:solidFill>
                  <a:srgbClr val="FF0000"/>
                </a:solidFill>
              </a:rPr>
              <a:t>dovolj časa </a:t>
            </a:r>
            <a:r>
              <a:rPr lang="sl-SI" b="1" dirty="0" smtClean="0"/>
              <a:t>in ustvariti </a:t>
            </a:r>
            <a:r>
              <a:rPr lang="sl-SI" b="1" dirty="0" smtClean="0">
                <a:solidFill>
                  <a:srgbClr val="FF0000"/>
                </a:solidFill>
              </a:rPr>
              <a:t>prijetno vzdušje.</a:t>
            </a:r>
          </a:p>
          <a:p>
            <a:r>
              <a:rPr lang="sl-SI" b="1" dirty="0" smtClean="0">
                <a:solidFill>
                  <a:srgbClr val="FF0000"/>
                </a:solidFill>
              </a:rPr>
              <a:t>Pogovarjati</a:t>
            </a:r>
            <a:r>
              <a:rPr lang="sl-SI" b="1" dirty="0" smtClean="0"/>
              <a:t> se je treba z otrokom o različnih možnih zapletih v zgodbah, ga spodbujati, da </a:t>
            </a:r>
            <a:r>
              <a:rPr lang="sl-SI" b="1" dirty="0" smtClean="0">
                <a:solidFill>
                  <a:srgbClr val="FF0000"/>
                </a:solidFill>
              </a:rPr>
              <a:t>drugače</a:t>
            </a:r>
            <a:r>
              <a:rPr lang="sl-SI" b="1" dirty="0" smtClean="0"/>
              <a:t> zaključi ali začne zgodbo. </a:t>
            </a:r>
          </a:p>
          <a:p>
            <a:r>
              <a:rPr lang="sl-SI" b="1" dirty="0" smtClean="0"/>
              <a:t>Spodbujati ga, da z </a:t>
            </a:r>
            <a:r>
              <a:rPr lang="sl-SI" b="1" dirty="0" err="1" smtClean="0"/>
              <a:t>junaki_njami</a:t>
            </a:r>
            <a:r>
              <a:rPr lang="sl-SI" b="1" dirty="0" smtClean="0"/>
              <a:t> iz zgodbe pove </a:t>
            </a:r>
            <a:r>
              <a:rPr lang="sl-SI" b="1" dirty="0" smtClean="0">
                <a:solidFill>
                  <a:srgbClr val="FF0000"/>
                </a:solidFill>
              </a:rPr>
              <a:t>novo, drugačno zgodbo</a:t>
            </a:r>
            <a:r>
              <a:rPr lang="sl-SI" b="1" dirty="0" smtClean="0"/>
              <a:t>. </a:t>
            </a:r>
          </a:p>
          <a:p>
            <a:r>
              <a:rPr lang="sl-SI" b="1" dirty="0" smtClean="0"/>
              <a:t>Kaj bi bilo, če bi posameznim </a:t>
            </a:r>
            <a:r>
              <a:rPr lang="sl-SI" b="1" dirty="0" err="1" smtClean="0"/>
              <a:t>junakom_injam</a:t>
            </a:r>
            <a:r>
              <a:rPr lang="sl-SI" b="1" dirty="0" smtClean="0"/>
              <a:t> </a:t>
            </a:r>
            <a:r>
              <a:rPr lang="sl-SI" b="1" dirty="0" smtClean="0">
                <a:solidFill>
                  <a:srgbClr val="FF0000"/>
                </a:solidFill>
              </a:rPr>
              <a:t>zamenjali čustva  </a:t>
            </a:r>
            <a:r>
              <a:rPr lang="sl-SI" b="1" dirty="0" smtClean="0"/>
              <a:t>(zlobna čarovnica je prijazna, prijazna vila je zlobna).</a:t>
            </a:r>
          </a:p>
          <a:p>
            <a:r>
              <a:rPr lang="sl-SI" b="1" dirty="0" smtClean="0"/>
              <a:t>Spodbuditi otroka, da vsebino </a:t>
            </a:r>
            <a:r>
              <a:rPr lang="sl-SI" b="1" dirty="0" smtClean="0">
                <a:solidFill>
                  <a:srgbClr val="FF0000"/>
                </a:solidFill>
              </a:rPr>
              <a:t>„prenese“ v igro, </a:t>
            </a:r>
            <a:r>
              <a:rPr lang="sl-SI" b="1" dirty="0" smtClean="0"/>
              <a:t>odigra  </a:t>
            </a:r>
            <a:r>
              <a:rPr lang="sl-SI" b="1" dirty="0" err="1" smtClean="0"/>
              <a:t>junaka_injo</a:t>
            </a:r>
            <a:r>
              <a:rPr lang="sl-SI" b="1" dirty="0" smtClean="0"/>
              <a:t> iz zgodbe (lahko po svoje), </a:t>
            </a:r>
            <a:r>
              <a:rPr lang="sl-SI" b="1" dirty="0" smtClean="0">
                <a:solidFill>
                  <a:srgbClr val="FF0000"/>
                </a:solidFill>
              </a:rPr>
              <a:t>nariše </a:t>
            </a:r>
            <a:r>
              <a:rPr lang="sl-SI" b="1" dirty="0" smtClean="0"/>
              <a:t>svojo zgodbo, naredi </a:t>
            </a:r>
            <a:r>
              <a:rPr lang="sl-SI" b="1" dirty="0" smtClean="0">
                <a:solidFill>
                  <a:srgbClr val="FF0000"/>
                </a:solidFill>
              </a:rPr>
              <a:t>povezavo z </a:t>
            </a:r>
            <a:r>
              <a:rPr lang="sl-SI" b="1" dirty="0" err="1" smtClean="0">
                <a:solidFill>
                  <a:srgbClr val="FF0000"/>
                </a:solidFill>
              </a:rPr>
              <a:t>junaki_injami</a:t>
            </a:r>
            <a:r>
              <a:rPr lang="sl-SI" b="1" dirty="0" smtClean="0">
                <a:solidFill>
                  <a:srgbClr val="FF0000"/>
                </a:solidFill>
              </a:rPr>
              <a:t> iz risanke … </a:t>
            </a:r>
          </a:p>
          <a:p>
            <a:r>
              <a:rPr lang="sl-SI" b="1" dirty="0" smtClean="0"/>
              <a:t>Spodbujati otroka, da v pripovedovanje vključi svojo domišljijo in čustva – damo mu vedeti, da </a:t>
            </a:r>
            <a:r>
              <a:rPr lang="sl-SI" b="1" dirty="0" smtClean="0">
                <a:solidFill>
                  <a:srgbClr val="FF0000"/>
                </a:solidFill>
              </a:rPr>
              <a:t>ni napačnih odgovorov </a:t>
            </a:r>
            <a:r>
              <a:rPr lang="sl-SI" b="1" dirty="0" smtClean="0"/>
              <a:t>in ga </a:t>
            </a:r>
            <a:r>
              <a:rPr lang="sl-SI" b="1" dirty="0" smtClean="0">
                <a:solidFill>
                  <a:srgbClr val="FF0000"/>
                </a:solidFill>
              </a:rPr>
              <a:t>poslušamo</a:t>
            </a:r>
            <a:r>
              <a:rPr lang="sl-SI" b="1" dirty="0" smtClean="0"/>
              <a:t>.</a:t>
            </a:r>
          </a:p>
          <a:p>
            <a:r>
              <a:rPr lang="sl-SI" b="1" dirty="0" smtClean="0">
                <a:solidFill>
                  <a:srgbClr val="FF0000"/>
                </a:solidFill>
              </a:rPr>
              <a:t>Preseganje spolne stereotipnosti</a:t>
            </a:r>
            <a:r>
              <a:rPr lang="sl-SI" b="1" dirty="0" smtClean="0"/>
              <a:t>.  </a:t>
            </a:r>
            <a:endParaRPr lang="sl-SI" b="1" dirty="0"/>
          </a:p>
        </p:txBody>
      </p:sp>
      <p:pic>
        <p:nvPicPr>
          <p:cNvPr id="5" name="Slika 4"/>
          <p:cNvPicPr>
            <a:picLocks noChangeAspect="1"/>
          </p:cNvPicPr>
          <p:nvPr/>
        </p:nvPicPr>
        <p:blipFill>
          <a:blip r:embed="rId2"/>
          <a:stretch>
            <a:fillRect/>
          </a:stretch>
        </p:blipFill>
        <p:spPr>
          <a:xfrm>
            <a:off x="728251" y="3184071"/>
            <a:ext cx="2317203" cy="2548632"/>
          </a:xfrm>
          <a:prstGeom prst="rect">
            <a:avLst/>
          </a:prstGeom>
        </p:spPr>
      </p:pic>
      <p:pic>
        <p:nvPicPr>
          <p:cNvPr id="6" name="Slika 5"/>
          <p:cNvPicPr>
            <a:picLocks noChangeAspect="1"/>
          </p:cNvPicPr>
          <p:nvPr/>
        </p:nvPicPr>
        <p:blipFill>
          <a:blip r:embed="rId3"/>
          <a:stretch>
            <a:fillRect/>
          </a:stretch>
        </p:blipFill>
        <p:spPr>
          <a:xfrm>
            <a:off x="3347533" y="4257490"/>
            <a:ext cx="2172068" cy="2389722"/>
          </a:xfrm>
          <a:prstGeom prst="rect">
            <a:avLst/>
          </a:prstGeom>
        </p:spPr>
      </p:pic>
    </p:spTree>
    <p:extLst>
      <p:ext uri="{BB962C8B-B14F-4D97-AF65-F5344CB8AC3E}">
        <p14:creationId xmlns:p14="http://schemas.microsoft.com/office/powerpoint/2010/main" val="19633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smtClean="0">
                <a:solidFill>
                  <a:srgbClr val="7030A0"/>
                </a:solidFill>
              </a:rPr>
              <a:t>Likovno izražanje otrok, pripovedovanje</a:t>
            </a:r>
            <a:endParaRPr lang="sl-SI" b="1" dirty="0">
              <a:solidFill>
                <a:srgbClr val="7030A0"/>
              </a:solidFill>
            </a:endParaRPr>
          </a:p>
        </p:txBody>
      </p:sp>
      <p:sp>
        <p:nvSpPr>
          <p:cNvPr id="3" name="Označba mesta vsebine 2"/>
          <p:cNvSpPr>
            <a:spLocks noGrp="1"/>
          </p:cNvSpPr>
          <p:nvPr>
            <p:ph sz="half" idx="1"/>
          </p:nvPr>
        </p:nvSpPr>
        <p:spPr>
          <a:xfrm>
            <a:off x="1066800" y="2103119"/>
            <a:ext cx="4754880" cy="4158887"/>
          </a:xfrm>
        </p:spPr>
        <p:txBody>
          <a:bodyPr>
            <a:normAutofit fontScale="92500" lnSpcReduction="20000"/>
          </a:bodyPr>
          <a:lstStyle/>
          <a:p>
            <a:pPr marL="0" indent="0">
              <a:buNone/>
            </a:pPr>
            <a:r>
              <a:rPr lang="sl-SI" sz="2000" dirty="0" smtClean="0"/>
              <a:t>Podobno kot v d. igri in ob SB otrok tudi pri </a:t>
            </a:r>
            <a:r>
              <a:rPr lang="sl-SI" sz="2000" b="1" dirty="0" smtClean="0">
                <a:solidFill>
                  <a:srgbClr val="FF0000"/>
                </a:solidFill>
              </a:rPr>
              <a:t>risanju</a:t>
            </a:r>
            <a:r>
              <a:rPr lang="sl-SI" sz="2000" dirty="0" smtClean="0"/>
              <a:t> izraža domišljijo, tako pri izboru </a:t>
            </a:r>
            <a:r>
              <a:rPr lang="sl-SI" sz="2000" b="1" dirty="0" smtClean="0">
                <a:solidFill>
                  <a:srgbClr val="FF0000"/>
                </a:solidFill>
              </a:rPr>
              <a:t>teme</a:t>
            </a:r>
            <a:r>
              <a:rPr lang="sl-SI" sz="2000" dirty="0" smtClean="0"/>
              <a:t>, ki jo riše kot pri </a:t>
            </a:r>
            <a:r>
              <a:rPr lang="sl-SI" sz="2000" b="1" dirty="0" smtClean="0">
                <a:solidFill>
                  <a:srgbClr val="FF0000"/>
                </a:solidFill>
              </a:rPr>
              <a:t>načinu,</a:t>
            </a:r>
            <a:r>
              <a:rPr lang="sl-SI" sz="2000" dirty="0" smtClean="0"/>
              <a:t> kako nariše posamezne predmete, </a:t>
            </a:r>
            <a:r>
              <a:rPr lang="sl-SI" sz="2000" dirty="0" err="1" smtClean="0"/>
              <a:t>junake_inje</a:t>
            </a:r>
            <a:r>
              <a:rPr lang="sl-SI" sz="2000" dirty="0" smtClean="0"/>
              <a:t>, odnose, sceno …</a:t>
            </a:r>
          </a:p>
          <a:p>
            <a:pPr marL="0" indent="0">
              <a:buNone/>
            </a:pPr>
            <a:r>
              <a:rPr lang="sl-SI" sz="2000" dirty="0" smtClean="0"/>
              <a:t>Domišljijska je lahko celotna risba, strip.</a:t>
            </a:r>
          </a:p>
          <a:p>
            <a:pPr marL="0" indent="0">
              <a:buNone/>
            </a:pPr>
            <a:r>
              <a:rPr lang="sl-SI" sz="2000" dirty="0" smtClean="0"/>
              <a:t>Otrok pogosto </a:t>
            </a:r>
            <a:r>
              <a:rPr lang="sl-SI" sz="2000" b="1" dirty="0" smtClean="0">
                <a:solidFill>
                  <a:srgbClr val="FF0000"/>
                </a:solidFill>
              </a:rPr>
              <a:t>sam pripoveduje </a:t>
            </a:r>
            <a:r>
              <a:rPr lang="sl-SI" sz="2000" dirty="0" smtClean="0"/>
              <a:t>ob svoji risbi; če ne, je prav, da ga </a:t>
            </a:r>
            <a:r>
              <a:rPr lang="sl-SI" sz="2000" b="1" dirty="0" smtClean="0">
                <a:solidFill>
                  <a:srgbClr val="FF0000"/>
                </a:solidFill>
              </a:rPr>
              <a:t>spodbudimo. </a:t>
            </a:r>
          </a:p>
          <a:p>
            <a:pPr marL="0" indent="0">
              <a:buNone/>
            </a:pPr>
            <a:r>
              <a:rPr lang="sl-SI" sz="2000" dirty="0" smtClean="0"/>
              <a:t>Spodbujamo ga tudi z „</a:t>
            </a:r>
            <a:r>
              <a:rPr lang="sl-SI" sz="2000" b="1" dirty="0" smtClean="0"/>
              <a:t>navodili“ </a:t>
            </a:r>
            <a:r>
              <a:rPr lang="sl-SI" sz="2000" dirty="0" smtClean="0"/>
              <a:t>za risanje („Kaj ste videli?“ „Kako je bilo?“</a:t>
            </a:r>
          </a:p>
          <a:p>
            <a:pPr marL="0" indent="0">
              <a:buNone/>
            </a:pPr>
            <a:r>
              <a:rPr lang="sl-SI" sz="2000" dirty="0" smtClean="0"/>
              <a:t>Kaj ste doživeli? „Kako ste se počutili?“) </a:t>
            </a:r>
          </a:p>
          <a:p>
            <a:pPr marL="0" indent="0">
              <a:buNone/>
            </a:pPr>
            <a:r>
              <a:rPr lang="sl-SI" sz="2000" dirty="0" smtClean="0"/>
              <a:t>Risanje po obisku vivarija!?</a:t>
            </a:r>
          </a:p>
          <a:p>
            <a:pPr marL="0" indent="0">
              <a:buNone/>
            </a:pPr>
            <a:endParaRPr lang="sl-SI" sz="2400" dirty="0"/>
          </a:p>
        </p:txBody>
      </p:sp>
      <p:pic>
        <p:nvPicPr>
          <p:cNvPr id="5" name="Označba mesta vsebine 4"/>
          <p:cNvPicPr>
            <a:picLocks noGrp="1" noChangeAspect="1"/>
          </p:cNvPicPr>
          <p:nvPr>
            <p:ph sz="half" idx="2"/>
          </p:nvPr>
        </p:nvPicPr>
        <p:blipFill>
          <a:blip r:embed="rId2"/>
          <a:stretch>
            <a:fillRect/>
          </a:stretch>
        </p:blipFill>
        <p:spPr>
          <a:xfrm>
            <a:off x="7755845" y="1257300"/>
            <a:ext cx="3535362" cy="2577260"/>
          </a:xfrm>
          <a:prstGeom prst="rect">
            <a:avLst/>
          </a:prstGeom>
        </p:spPr>
      </p:pic>
      <p:pic>
        <p:nvPicPr>
          <p:cNvPr id="6" name="Slika 5"/>
          <p:cNvPicPr>
            <a:picLocks noChangeAspect="1"/>
          </p:cNvPicPr>
          <p:nvPr/>
        </p:nvPicPr>
        <p:blipFill>
          <a:blip r:embed="rId3"/>
          <a:stretch>
            <a:fillRect/>
          </a:stretch>
        </p:blipFill>
        <p:spPr>
          <a:xfrm>
            <a:off x="6232440" y="3834560"/>
            <a:ext cx="3156489" cy="2647883"/>
          </a:xfrm>
          <a:prstGeom prst="rect">
            <a:avLst/>
          </a:prstGeom>
        </p:spPr>
      </p:pic>
    </p:spTree>
    <p:extLst>
      <p:ext uri="{BB962C8B-B14F-4D97-AF65-F5344CB8AC3E}">
        <p14:creationId xmlns:p14="http://schemas.microsoft.com/office/powerpoint/2010/main" val="946239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Povezava d. igra, pogovarjanje, SB, risanje</a:t>
            </a:r>
            <a:endParaRPr lang="sl-SI" dirty="0"/>
          </a:p>
        </p:txBody>
      </p:sp>
      <p:sp>
        <p:nvSpPr>
          <p:cNvPr id="3" name="Označba mesta vsebine 2"/>
          <p:cNvSpPr>
            <a:spLocks noGrp="1"/>
          </p:cNvSpPr>
          <p:nvPr>
            <p:ph sz="half" idx="1"/>
          </p:nvPr>
        </p:nvSpPr>
        <p:spPr>
          <a:xfrm>
            <a:off x="1066800" y="2103119"/>
            <a:ext cx="4754880" cy="4142559"/>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marL="0" indent="0">
              <a:buNone/>
            </a:pPr>
            <a:r>
              <a:rPr lang="sl-SI" dirty="0"/>
              <a:t>Povezani sta preko </a:t>
            </a:r>
            <a:r>
              <a:rPr lang="sl-SI" b="1" dirty="0" smtClean="0">
                <a:solidFill>
                  <a:srgbClr val="FF0000"/>
                </a:solidFill>
              </a:rPr>
              <a:t>SIMBOLNE PRETVORBE</a:t>
            </a:r>
            <a:r>
              <a:rPr lang="sl-SI" dirty="0" smtClean="0"/>
              <a:t>, </a:t>
            </a:r>
            <a:r>
              <a:rPr lang="sl-SI" dirty="0"/>
              <a:t>ki se </a:t>
            </a:r>
            <a:r>
              <a:rPr lang="sl-SI" b="1" u="sng" dirty="0"/>
              <a:t>eksplicitno</a:t>
            </a:r>
            <a:r>
              <a:rPr lang="sl-SI" b="1" dirty="0"/>
              <a:t> in </a:t>
            </a:r>
            <a:r>
              <a:rPr lang="sl-SI" b="1" u="sng" dirty="0"/>
              <a:t>implicitno</a:t>
            </a:r>
            <a:r>
              <a:rPr lang="sl-SI" b="1" dirty="0"/>
              <a:t> nanaša na vsebino  igre </a:t>
            </a:r>
            <a:r>
              <a:rPr lang="sl-SI" dirty="0"/>
              <a:t>in </a:t>
            </a:r>
            <a:r>
              <a:rPr lang="sl-SI" b="1" dirty="0"/>
              <a:t>igralni </a:t>
            </a:r>
            <a:r>
              <a:rPr lang="sl-SI" b="1" dirty="0" smtClean="0"/>
              <a:t>material</a:t>
            </a:r>
            <a:r>
              <a:rPr lang="sl-SI" dirty="0" smtClean="0"/>
              <a:t>, </a:t>
            </a:r>
            <a:r>
              <a:rPr lang="sl-SI" b="1" dirty="0"/>
              <a:t>vsebino besedila in/ali ilustracije </a:t>
            </a:r>
            <a:r>
              <a:rPr lang="sl-SI" dirty="0"/>
              <a:t>(fotografije) v </a:t>
            </a:r>
            <a:r>
              <a:rPr lang="sl-SI" dirty="0" smtClean="0"/>
              <a:t>knjigi, </a:t>
            </a:r>
            <a:r>
              <a:rPr lang="sl-SI" b="1" dirty="0" smtClean="0"/>
              <a:t>likovni ali besedni zapis otrok</a:t>
            </a:r>
            <a:r>
              <a:rPr lang="sl-SI" dirty="0" smtClean="0"/>
              <a:t>. </a:t>
            </a:r>
          </a:p>
          <a:p>
            <a:pPr marL="0" indent="0">
              <a:buNone/>
            </a:pPr>
            <a:endParaRPr lang="sl-SI" dirty="0"/>
          </a:p>
          <a:p>
            <a:pPr marL="0" indent="0">
              <a:buNone/>
            </a:pPr>
            <a:r>
              <a:rPr lang="sl-SI" dirty="0" smtClean="0"/>
              <a:t>Otrok </a:t>
            </a:r>
            <a:r>
              <a:rPr lang="sl-SI" dirty="0"/>
              <a:t>tako v domišljijski igri kot pri skupnem </a:t>
            </a:r>
            <a:r>
              <a:rPr lang="sl-SI" dirty="0" smtClean="0"/>
              <a:t>branju in risanju ter pogovarjanju </a:t>
            </a:r>
            <a:r>
              <a:rPr lang="sl-SI" b="1" dirty="0">
                <a:solidFill>
                  <a:srgbClr val="FF0000"/>
                </a:solidFill>
              </a:rPr>
              <a:t>spoznava </a:t>
            </a:r>
            <a:r>
              <a:rPr lang="sl-SI" b="1" u="sng" dirty="0" smtClean="0">
                <a:solidFill>
                  <a:srgbClr val="FF0000"/>
                </a:solidFill>
              </a:rPr>
              <a:t>pomen simbolnih zapisov, </a:t>
            </a:r>
            <a:r>
              <a:rPr lang="sl-SI" b="1" dirty="0" smtClean="0">
                <a:solidFill>
                  <a:srgbClr val="FF0000"/>
                </a:solidFill>
              </a:rPr>
              <a:t>zato so pomembni </a:t>
            </a:r>
            <a:r>
              <a:rPr lang="sl-SI" b="1" dirty="0">
                <a:solidFill>
                  <a:srgbClr val="FF0000"/>
                </a:solidFill>
              </a:rPr>
              <a:t>tudi za </a:t>
            </a:r>
            <a:r>
              <a:rPr lang="sl-SI" b="1" u="sng" dirty="0">
                <a:solidFill>
                  <a:srgbClr val="FF0000"/>
                </a:solidFill>
              </a:rPr>
              <a:t>spodbujanje </a:t>
            </a:r>
            <a:r>
              <a:rPr lang="sl-SI" b="1" u="sng" dirty="0" smtClean="0">
                <a:solidFill>
                  <a:srgbClr val="FF0000"/>
                </a:solidFill>
              </a:rPr>
              <a:t>zgodnje </a:t>
            </a:r>
            <a:r>
              <a:rPr lang="sl-SI" b="1" u="sng" dirty="0">
                <a:solidFill>
                  <a:srgbClr val="FF0000"/>
                </a:solidFill>
              </a:rPr>
              <a:t>pismenosti</a:t>
            </a:r>
            <a:r>
              <a:rPr lang="sl-SI" b="1" u="sng" dirty="0" smtClean="0">
                <a:solidFill>
                  <a:srgbClr val="FF0000"/>
                </a:solidFill>
              </a:rPr>
              <a:t>.</a:t>
            </a:r>
          </a:p>
          <a:p>
            <a:pPr marL="0" indent="0">
              <a:buNone/>
            </a:pPr>
            <a:endParaRPr lang="sl-SI" b="1" dirty="0">
              <a:solidFill>
                <a:srgbClr val="FF0000"/>
              </a:solidFill>
            </a:endParaRPr>
          </a:p>
          <a:p>
            <a:pPr marL="0" indent="0">
              <a:buNone/>
            </a:pPr>
            <a:r>
              <a:rPr lang="sl-SI" b="1" u="sng" dirty="0" smtClean="0">
                <a:solidFill>
                  <a:schemeClr val="bg1"/>
                </a:solidFill>
              </a:rPr>
              <a:t>Iskanje varuške – izdelek otrok (5 – 6 let)</a:t>
            </a:r>
            <a:endParaRPr lang="sl-SI" b="1" u="sng" dirty="0">
              <a:solidFill>
                <a:schemeClr val="bg1"/>
              </a:solidFill>
            </a:endParaRPr>
          </a:p>
          <a:p>
            <a:pPr marL="0" indent="0">
              <a:buNone/>
            </a:pPr>
            <a:endParaRPr lang="sl-SI" b="1" dirty="0" smtClean="0">
              <a:solidFill>
                <a:srgbClr val="FF0000"/>
              </a:solidFill>
            </a:endParaRPr>
          </a:p>
          <a:p>
            <a:pPr marL="0" indent="0">
              <a:buNone/>
            </a:pPr>
            <a:endParaRPr lang="sl-SI" dirty="0"/>
          </a:p>
          <a:p>
            <a:pPr marL="0" indent="0">
              <a:buNone/>
            </a:pPr>
            <a:endParaRPr lang="sl-SI" dirty="0"/>
          </a:p>
        </p:txBody>
      </p:sp>
      <p:pic>
        <p:nvPicPr>
          <p:cNvPr id="5" name="Označba mesta vsebine 4"/>
          <p:cNvPicPr>
            <a:picLocks noGrp="1" noChangeAspect="1"/>
          </p:cNvPicPr>
          <p:nvPr>
            <p:ph sz="half" idx="2"/>
          </p:nvPr>
        </p:nvPicPr>
        <p:blipFill>
          <a:blip r:embed="rId2"/>
          <a:stretch>
            <a:fillRect/>
          </a:stretch>
        </p:blipFill>
        <p:spPr>
          <a:xfrm>
            <a:off x="8907236" y="2646468"/>
            <a:ext cx="2791330" cy="3748087"/>
          </a:xfrm>
          <a:prstGeom prst="rect">
            <a:avLst/>
          </a:prstGeom>
        </p:spPr>
      </p:pic>
      <p:pic>
        <p:nvPicPr>
          <p:cNvPr id="6" name="Slika 5"/>
          <p:cNvPicPr>
            <a:picLocks noChangeAspect="1"/>
          </p:cNvPicPr>
          <p:nvPr/>
        </p:nvPicPr>
        <p:blipFill>
          <a:blip r:embed="rId3"/>
          <a:stretch>
            <a:fillRect/>
          </a:stretch>
        </p:blipFill>
        <p:spPr>
          <a:xfrm>
            <a:off x="5943599" y="2223188"/>
            <a:ext cx="2963637" cy="2542252"/>
          </a:xfrm>
          <a:prstGeom prst="rect">
            <a:avLst/>
          </a:prstGeom>
        </p:spPr>
      </p:pic>
    </p:spTree>
    <p:extLst>
      <p:ext uri="{BB962C8B-B14F-4D97-AF65-F5344CB8AC3E}">
        <p14:creationId xmlns:p14="http://schemas.microsoft.com/office/powerpoint/2010/main" val="1555626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altLang="sl-SI" dirty="0"/>
              <a:t>Raziskava o treh različnih socialnih kontekstih </a:t>
            </a:r>
            <a:endParaRPr lang="sl-SI" sz="2700" dirty="0"/>
          </a:p>
        </p:txBody>
      </p:sp>
      <p:sp>
        <p:nvSpPr>
          <p:cNvPr id="3" name="Označba mesta vsebine 2"/>
          <p:cNvSpPr>
            <a:spLocks noGrp="1"/>
          </p:cNvSpPr>
          <p:nvPr>
            <p:ph sz="half" idx="1"/>
          </p:nvPr>
        </p:nvSpPr>
        <p:spPr>
          <a:xfrm>
            <a:off x="1066800" y="2014193"/>
            <a:ext cx="4754880" cy="4656027"/>
          </a:xfrm>
        </p:spPr>
        <p:style>
          <a:lnRef idx="1">
            <a:schemeClr val="accent1"/>
          </a:lnRef>
          <a:fillRef idx="2">
            <a:schemeClr val="accent1"/>
          </a:fillRef>
          <a:effectRef idx="1">
            <a:schemeClr val="accent1"/>
          </a:effectRef>
          <a:fontRef idx="minor">
            <a:schemeClr val="dk1"/>
          </a:fontRef>
        </p:style>
        <p:txBody>
          <a:bodyPr>
            <a:noAutofit/>
          </a:bodyPr>
          <a:lstStyle/>
          <a:p>
            <a:pPr>
              <a:lnSpc>
                <a:spcPct val="90000"/>
              </a:lnSpc>
              <a:buNone/>
            </a:pPr>
            <a:r>
              <a:rPr lang="sl-SI" altLang="sl-SI" sz="2000" dirty="0"/>
              <a:t>Vključeni otroci </a:t>
            </a:r>
            <a:r>
              <a:rPr lang="sl-SI" altLang="sl-SI" sz="2000" dirty="0" smtClean="0"/>
              <a:t>iz </a:t>
            </a:r>
            <a:r>
              <a:rPr lang="sl-SI" altLang="sl-SI" sz="2000" dirty="0" smtClean="0">
                <a:solidFill>
                  <a:srgbClr val="FF0000"/>
                </a:solidFill>
              </a:rPr>
              <a:t>treh </a:t>
            </a:r>
            <a:r>
              <a:rPr lang="sl-SI" altLang="sl-SI" sz="2000" dirty="0">
                <a:solidFill>
                  <a:srgbClr val="FF0000"/>
                </a:solidFill>
              </a:rPr>
              <a:t>starostnih skupin</a:t>
            </a:r>
            <a:r>
              <a:rPr lang="sl-SI" altLang="sl-SI" sz="2000" dirty="0"/>
              <a:t>: </a:t>
            </a:r>
            <a:endParaRPr lang="sl-SI" altLang="sl-SI" sz="2000" dirty="0" smtClean="0"/>
          </a:p>
          <a:p>
            <a:pPr>
              <a:lnSpc>
                <a:spcPct val="90000"/>
              </a:lnSpc>
              <a:buNone/>
            </a:pPr>
            <a:r>
              <a:rPr lang="sl-SI" altLang="sl-SI" sz="2000" dirty="0" smtClean="0"/>
              <a:t>   1</a:t>
            </a:r>
            <a:r>
              <a:rPr lang="sl-SI" altLang="sl-SI" sz="2000" dirty="0"/>
              <a:t>) povprečna starost 5;9 let; </a:t>
            </a:r>
            <a:endParaRPr lang="sl-SI" altLang="sl-SI" sz="2000" dirty="0" smtClean="0"/>
          </a:p>
          <a:p>
            <a:pPr>
              <a:lnSpc>
                <a:spcPct val="90000"/>
              </a:lnSpc>
              <a:buNone/>
            </a:pPr>
            <a:r>
              <a:rPr lang="sl-SI" altLang="sl-SI" sz="2000" dirty="0"/>
              <a:t> </a:t>
            </a:r>
            <a:r>
              <a:rPr lang="sl-SI" altLang="sl-SI" sz="2000" dirty="0" smtClean="0"/>
              <a:t>  2</a:t>
            </a:r>
            <a:r>
              <a:rPr lang="sl-SI" altLang="sl-SI" sz="2000" dirty="0"/>
              <a:t>) povprečna starost 7;3 leta; </a:t>
            </a:r>
            <a:endParaRPr lang="sl-SI" altLang="sl-SI" sz="2000" dirty="0" smtClean="0"/>
          </a:p>
          <a:p>
            <a:pPr>
              <a:lnSpc>
                <a:spcPct val="90000"/>
              </a:lnSpc>
              <a:buNone/>
            </a:pPr>
            <a:r>
              <a:rPr lang="sl-SI" altLang="sl-SI" sz="2000" dirty="0"/>
              <a:t> </a:t>
            </a:r>
            <a:r>
              <a:rPr lang="sl-SI" altLang="sl-SI" sz="2000" dirty="0" smtClean="0"/>
              <a:t>  3</a:t>
            </a:r>
            <a:r>
              <a:rPr lang="sl-SI" altLang="sl-SI" sz="2000" dirty="0"/>
              <a:t>) povprečna starost 8;0 let.</a:t>
            </a:r>
          </a:p>
          <a:p>
            <a:pPr>
              <a:lnSpc>
                <a:spcPct val="90000"/>
              </a:lnSpc>
              <a:buNone/>
            </a:pPr>
            <a:r>
              <a:rPr lang="sl-SI" altLang="sl-SI" sz="2000" dirty="0"/>
              <a:t>V vsaki starostni  skupini so bili otroci </a:t>
            </a:r>
            <a:r>
              <a:rPr lang="sl-SI" altLang="sl-SI" sz="2000" dirty="0" smtClean="0"/>
              <a:t>razdeljeni </a:t>
            </a:r>
            <a:r>
              <a:rPr lang="sl-SI" altLang="sl-SI" sz="2000" dirty="0"/>
              <a:t>v </a:t>
            </a:r>
            <a:r>
              <a:rPr lang="sl-SI" altLang="sl-SI" sz="2000" dirty="0">
                <a:solidFill>
                  <a:srgbClr val="FF0000"/>
                </a:solidFill>
              </a:rPr>
              <a:t>tri </a:t>
            </a:r>
            <a:r>
              <a:rPr lang="sl-SI" altLang="sl-SI" sz="2000" dirty="0" smtClean="0">
                <a:solidFill>
                  <a:srgbClr val="FF0000"/>
                </a:solidFill>
              </a:rPr>
              <a:t>podskupine</a:t>
            </a:r>
            <a:r>
              <a:rPr lang="sl-SI" altLang="sl-SI" sz="2000" dirty="0" smtClean="0"/>
              <a:t>: </a:t>
            </a:r>
            <a:r>
              <a:rPr lang="sl-SI" altLang="sl-SI" sz="2000" b="1" dirty="0" smtClean="0">
                <a:solidFill>
                  <a:srgbClr val="FF0000"/>
                </a:solidFill>
              </a:rPr>
              <a:t>domišljijska igra</a:t>
            </a:r>
            <a:r>
              <a:rPr lang="sl-SI" altLang="sl-SI" sz="2000" b="1" dirty="0">
                <a:solidFill>
                  <a:srgbClr val="FF0000"/>
                </a:solidFill>
              </a:rPr>
              <a:t>; razprava – pogovor; risanje. </a:t>
            </a:r>
          </a:p>
          <a:p>
            <a:pPr>
              <a:lnSpc>
                <a:spcPct val="90000"/>
              </a:lnSpc>
              <a:buNone/>
            </a:pPr>
            <a:r>
              <a:rPr lang="sl-SI" altLang="sl-SI" sz="2000" dirty="0"/>
              <a:t>V vsaki podskupini je </a:t>
            </a:r>
            <a:r>
              <a:rPr lang="sl-SI" altLang="sl-SI" sz="2000" b="1" dirty="0" smtClean="0"/>
              <a:t>odrasli več tednov dnevno brali </a:t>
            </a:r>
            <a:r>
              <a:rPr lang="sl-SI" altLang="sl-SI" sz="2000" b="1" dirty="0"/>
              <a:t>pravljice </a:t>
            </a:r>
            <a:r>
              <a:rPr lang="sl-SI" altLang="sl-SI" sz="2000" dirty="0"/>
              <a:t>(O treh medvedkih, </a:t>
            </a:r>
            <a:r>
              <a:rPr lang="sl-SI" altLang="sl-SI" sz="2000" dirty="0" err="1"/>
              <a:t>Bilijeve</a:t>
            </a:r>
            <a:r>
              <a:rPr lang="sl-SI" altLang="sl-SI" sz="2000" dirty="0"/>
              <a:t> koze …) in nato </a:t>
            </a:r>
            <a:r>
              <a:rPr lang="sl-SI" altLang="sl-SI" sz="2000" b="1" dirty="0"/>
              <a:t>spodbudil otroke k </a:t>
            </a:r>
            <a:r>
              <a:rPr lang="sl-SI" altLang="sl-SI" sz="2000" b="1" dirty="0" smtClean="0"/>
              <a:t>„</a:t>
            </a:r>
            <a:r>
              <a:rPr lang="sl-SI" altLang="sl-SI" sz="2000" b="1" dirty="0" err="1" smtClean="0"/>
              <a:t>njihovi“dejavnosti</a:t>
            </a:r>
            <a:r>
              <a:rPr lang="sl-SI" altLang="sl-SI" sz="2000" b="1" dirty="0"/>
              <a:t>.  </a:t>
            </a:r>
            <a:endParaRPr lang="en-US" altLang="sl-SI" sz="2000" b="1" dirty="0"/>
          </a:p>
          <a:p>
            <a:endParaRPr lang="sl-SI" sz="2000" dirty="0"/>
          </a:p>
        </p:txBody>
      </p:sp>
      <p:sp>
        <p:nvSpPr>
          <p:cNvPr id="4" name="Označba mesta vsebine 3"/>
          <p:cNvSpPr>
            <a:spLocks noGrp="1"/>
          </p:cNvSpPr>
          <p:nvPr>
            <p:ph sz="half" idx="2"/>
          </p:nvPr>
        </p:nvSpPr>
        <p:spPr>
          <a:xfrm>
            <a:off x="6370320" y="2014194"/>
            <a:ext cx="4754880" cy="4549892"/>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a:lnSpc>
                <a:spcPct val="90000"/>
              </a:lnSpc>
              <a:buNone/>
            </a:pPr>
            <a:r>
              <a:rPr lang="sl-SI" altLang="sl-SI" dirty="0" smtClean="0"/>
              <a:t>Po štirih tednih so otrokom </a:t>
            </a:r>
            <a:r>
              <a:rPr lang="sl-SI" altLang="sl-SI" dirty="0"/>
              <a:t>v </a:t>
            </a:r>
            <a:r>
              <a:rPr lang="sl-SI" altLang="sl-SI" dirty="0">
                <a:solidFill>
                  <a:srgbClr val="FF0000"/>
                </a:solidFill>
              </a:rPr>
              <a:t>vseh skupinah in podskupinah prebrali pravljico </a:t>
            </a:r>
            <a:r>
              <a:rPr lang="sl-SI" altLang="sl-SI" b="1" dirty="0">
                <a:solidFill>
                  <a:srgbClr val="FF0000"/>
                </a:solidFill>
              </a:rPr>
              <a:t>Rdeča kapica</a:t>
            </a:r>
            <a:r>
              <a:rPr lang="sl-SI" altLang="sl-SI" b="1" dirty="0"/>
              <a:t> </a:t>
            </a:r>
            <a:r>
              <a:rPr lang="sl-SI" altLang="sl-SI" dirty="0"/>
              <a:t>in jih prosili, </a:t>
            </a:r>
            <a:r>
              <a:rPr lang="sl-SI" altLang="sl-SI" dirty="0" smtClean="0"/>
              <a:t>naj sami </a:t>
            </a:r>
            <a:r>
              <a:rPr lang="sl-SI" altLang="sl-SI" dirty="0"/>
              <a:t>pripovedujejo zgodbo. </a:t>
            </a:r>
          </a:p>
          <a:p>
            <a:pPr>
              <a:lnSpc>
                <a:spcPct val="90000"/>
              </a:lnSpc>
              <a:buNone/>
            </a:pPr>
            <a:r>
              <a:rPr lang="sl-SI" altLang="sl-SI" dirty="0" smtClean="0"/>
              <a:t>1)Najbolj </a:t>
            </a:r>
            <a:r>
              <a:rPr lang="sl-SI" altLang="sl-SI" dirty="0"/>
              <a:t>uspešni so bili otroci v pogoju </a:t>
            </a:r>
            <a:r>
              <a:rPr lang="sl-SI" altLang="sl-SI" b="1" u="sng" dirty="0" smtClean="0">
                <a:solidFill>
                  <a:srgbClr val="0000CC"/>
                </a:solidFill>
              </a:rPr>
              <a:t>domišljijska igr</a:t>
            </a:r>
            <a:r>
              <a:rPr lang="sl-SI" altLang="sl-SI" b="1" dirty="0" smtClean="0">
                <a:solidFill>
                  <a:srgbClr val="0000CC"/>
                </a:solidFill>
              </a:rPr>
              <a:t>a </a:t>
            </a:r>
            <a:r>
              <a:rPr lang="sl-SI" altLang="sl-SI" dirty="0"/>
              <a:t>(prevzemali različne socialne vloge, se dogovarjali, delali miselne in govorne obrate). </a:t>
            </a:r>
            <a:endParaRPr lang="sl-SI" altLang="sl-SI" dirty="0" smtClean="0"/>
          </a:p>
          <a:p>
            <a:pPr>
              <a:lnSpc>
                <a:spcPct val="90000"/>
              </a:lnSpc>
              <a:buNone/>
            </a:pPr>
            <a:r>
              <a:rPr lang="sl-SI" altLang="sl-SI" dirty="0" smtClean="0"/>
              <a:t>2)Sledili </a:t>
            </a:r>
            <a:r>
              <a:rPr lang="sl-SI" altLang="sl-SI" dirty="0"/>
              <a:t>so otroci v pogoju </a:t>
            </a:r>
            <a:r>
              <a:rPr lang="sl-SI" altLang="sl-SI" b="1" u="sng" dirty="0">
                <a:solidFill>
                  <a:srgbClr val="127C24"/>
                </a:solidFill>
              </a:rPr>
              <a:t>pogovarjanje</a:t>
            </a:r>
            <a:r>
              <a:rPr lang="sl-SI" altLang="sl-SI" u="sng" dirty="0"/>
              <a:t> </a:t>
            </a:r>
            <a:r>
              <a:rPr lang="sl-SI" altLang="sl-SI" dirty="0"/>
              <a:t>(zgodbo so imeli možnost razumeti zgolj s svoje </a:t>
            </a:r>
            <a:r>
              <a:rPr lang="sl-SI" altLang="sl-SI" dirty="0" err="1"/>
              <a:t>glediščne</a:t>
            </a:r>
            <a:r>
              <a:rPr lang="sl-SI" altLang="sl-SI" dirty="0"/>
              <a:t> točke; v odgovore na vprašanja eksperimentatorja so vnašali le eno dimenzijo). </a:t>
            </a:r>
          </a:p>
          <a:p>
            <a:pPr>
              <a:lnSpc>
                <a:spcPct val="90000"/>
              </a:lnSpc>
              <a:buNone/>
            </a:pPr>
            <a:r>
              <a:rPr lang="sl-SI" altLang="sl-SI" dirty="0" smtClean="0"/>
              <a:t>3)Najmanj </a:t>
            </a:r>
            <a:r>
              <a:rPr lang="sl-SI" altLang="sl-SI" dirty="0"/>
              <a:t>uspešni so bili otroci v pogoju </a:t>
            </a:r>
            <a:r>
              <a:rPr lang="sl-SI" altLang="sl-SI" b="1" u="sng" dirty="0">
                <a:solidFill>
                  <a:srgbClr val="CC3399"/>
                </a:solidFill>
              </a:rPr>
              <a:t>likovnega izražanja</a:t>
            </a:r>
            <a:r>
              <a:rPr lang="sl-SI" altLang="sl-SI" dirty="0"/>
              <a:t>, vendar ne pomembno nižji kot v pogoju </a:t>
            </a:r>
            <a:r>
              <a:rPr lang="sl-SI" altLang="sl-SI" dirty="0" smtClean="0"/>
              <a:t>pogovora. </a:t>
            </a:r>
            <a:r>
              <a:rPr lang="sl-SI" altLang="sl-SI" dirty="0"/>
              <a:t>Tudi tu so zgodbo rekonstruirali sami s svojega pogleda in v njo </a:t>
            </a:r>
            <a:r>
              <a:rPr lang="sl-SI" altLang="sl-SI" dirty="0" smtClean="0"/>
              <a:t>so redko vnašali poglede </a:t>
            </a:r>
            <a:r>
              <a:rPr lang="sl-SI" altLang="sl-SI" dirty="0"/>
              <a:t>drugih (miselne obrate).  </a:t>
            </a:r>
          </a:p>
        </p:txBody>
      </p:sp>
    </p:spTree>
    <p:extLst>
      <p:ext uri="{BB962C8B-B14F-4D97-AF65-F5344CB8AC3E}">
        <p14:creationId xmlns:p14="http://schemas.microsoft.com/office/powerpoint/2010/main" val="365004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Kaj je domišljija?</a:t>
            </a:r>
            <a:endParaRPr lang="sl-SI" dirty="0"/>
          </a:p>
        </p:txBody>
      </p:sp>
      <p:sp>
        <p:nvSpPr>
          <p:cNvPr id="3" name="Označba mesta vsebine 2"/>
          <p:cNvSpPr>
            <a:spLocks noGrp="1"/>
          </p:cNvSpPr>
          <p:nvPr>
            <p:ph idx="1"/>
          </p:nvPr>
        </p:nvSpPr>
        <p:spPr/>
        <p:txBody>
          <a:bodyPr>
            <a:normAutofit/>
          </a:bodyPr>
          <a:lstStyle/>
          <a:p>
            <a:pPr marL="0" indent="0">
              <a:buNone/>
            </a:pPr>
            <a:r>
              <a:rPr lang="sl-SI" sz="2800" u="sng" dirty="0" smtClean="0">
                <a:solidFill>
                  <a:srgbClr val="FF0000"/>
                </a:solidFill>
              </a:rPr>
              <a:t>Domišljija je sposobnost uma</a:t>
            </a:r>
            <a:r>
              <a:rPr lang="sl-SI" sz="2800" dirty="0" smtClean="0"/>
              <a:t>.</a:t>
            </a:r>
          </a:p>
          <a:p>
            <a:pPr marL="0" indent="0">
              <a:buNone/>
            </a:pPr>
            <a:endParaRPr lang="sl-SI" sz="2800" dirty="0" smtClean="0"/>
          </a:p>
          <a:p>
            <a:pPr marL="0" indent="0">
              <a:buNone/>
            </a:pPr>
            <a:r>
              <a:rPr lang="sl-SI" sz="2800" dirty="0" smtClean="0"/>
              <a:t>Je sposobnost oblikovati </a:t>
            </a:r>
            <a:r>
              <a:rPr lang="sl-SI" sz="2800" u="sng" dirty="0" smtClean="0">
                <a:solidFill>
                  <a:srgbClr val="FF0000"/>
                </a:solidFill>
              </a:rPr>
              <a:t>mentalne predstave </a:t>
            </a:r>
            <a:r>
              <a:rPr lang="sl-SI" sz="2800" dirty="0" smtClean="0"/>
              <a:t>in koncepte o stvareh, osebah …, ki </a:t>
            </a:r>
            <a:r>
              <a:rPr lang="sl-SI" sz="2800" dirty="0" smtClean="0">
                <a:solidFill>
                  <a:srgbClr val="FF0000"/>
                </a:solidFill>
              </a:rPr>
              <a:t>niso resnične, ki jih otrok še ni videl</a:t>
            </a:r>
            <a:r>
              <a:rPr lang="sl-SI" sz="2800" dirty="0" smtClean="0"/>
              <a:t>. Gre za mišljenje in ustvarjanje </a:t>
            </a:r>
            <a:r>
              <a:rPr lang="sl-SI" sz="2800" dirty="0" smtClean="0">
                <a:solidFill>
                  <a:srgbClr val="FF0000"/>
                </a:solidFill>
              </a:rPr>
              <a:t>zunaj okvira. </a:t>
            </a:r>
          </a:p>
          <a:p>
            <a:pPr marL="0" indent="0">
              <a:buNone/>
            </a:pPr>
            <a:endParaRPr lang="sl-SI" sz="2800" dirty="0"/>
          </a:p>
        </p:txBody>
      </p:sp>
      <p:pic>
        <p:nvPicPr>
          <p:cNvPr id="5" name="Označba mesta vsebine 3"/>
          <p:cNvPicPr>
            <a:picLocks noChangeAspect="1"/>
          </p:cNvPicPr>
          <p:nvPr/>
        </p:nvPicPr>
        <p:blipFill>
          <a:blip r:embed="rId2"/>
          <a:stretch>
            <a:fillRect/>
          </a:stretch>
        </p:blipFill>
        <p:spPr>
          <a:xfrm>
            <a:off x="7788729" y="1041725"/>
            <a:ext cx="2831145" cy="1944938"/>
          </a:xfrm>
          <a:prstGeom prst="rect">
            <a:avLst/>
          </a:prstGeom>
        </p:spPr>
      </p:pic>
    </p:spTree>
    <p:extLst>
      <p:ext uri="{BB962C8B-B14F-4D97-AF65-F5344CB8AC3E}">
        <p14:creationId xmlns:p14="http://schemas.microsoft.com/office/powerpoint/2010/main" val="3296585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smtClean="0">
                <a:solidFill>
                  <a:srgbClr val="D86B28"/>
                </a:solidFill>
              </a:rPr>
              <a:t>Domišljija otrok - vsakodnevne dejavnosti</a:t>
            </a:r>
            <a:endParaRPr lang="sl-SI" b="1" dirty="0">
              <a:solidFill>
                <a:srgbClr val="D86B28"/>
              </a:solidFill>
            </a:endParaRPr>
          </a:p>
        </p:txBody>
      </p:sp>
      <p:sp>
        <p:nvSpPr>
          <p:cNvPr id="3" name="Označba mesta vsebine 2"/>
          <p:cNvSpPr>
            <a:spLocks noGrp="1"/>
          </p:cNvSpPr>
          <p:nvPr>
            <p:ph idx="1"/>
          </p:nvPr>
        </p:nvSpPr>
        <p:spPr>
          <a:xfrm>
            <a:off x="1066800" y="2111284"/>
            <a:ext cx="10058400" cy="3931920"/>
          </a:xfrm>
        </p:spPr>
        <p:txBody>
          <a:bodyPr>
            <a:normAutofit fontScale="92500" lnSpcReduction="20000"/>
          </a:bodyPr>
          <a:lstStyle/>
          <a:p>
            <a:pPr marL="457200" indent="-457200">
              <a:buAutoNum type="arabicParenR"/>
            </a:pPr>
            <a:r>
              <a:rPr lang="sl-SI" sz="2400" dirty="0" smtClean="0"/>
              <a:t>Ključno je spodbujanje (s strani odraslih) </a:t>
            </a:r>
            <a:r>
              <a:rPr lang="sl-SI" sz="2400" b="1" dirty="0" smtClean="0">
                <a:solidFill>
                  <a:srgbClr val="FF0000"/>
                </a:solidFill>
              </a:rPr>
              <a:t>radovednosti </a:t>
            </a:r>
            <a:r>
              <a:rPr lang="sl-SI" sz="2400" dirty="0" smtClean="0"/>
              <a:t>in </a:t>
            </a:r>
            <a:r>
              <a:rPr lang="sl-SI" sz="2400" b="1" dirty="0" smtClean="0">
                <a:solidFill>
                  <a:srgbClr val="FF0000"/>
                </a:solidFill>
              </a:rPr>
              <a:t>pozitivno odzivanje </a:t>
            </a:r>
            <a:r>
              <a:rPr lang="sl-SI" sz="2400" dirty="0" smtClean="0"/>
              <a:t>na otrokovo izražanje domišljije.   </a:t>
            </a:r>
          </a:p>
          <a:p>
            <a:pPr marL="457200" indent="-457200">
              <a:buAutoNum type="arabicParenR"/>
            </a:pPr>
            <a:r>
              <a:rPr lang="sl-SI" sz="2400" dirty="0" smtClean="0"/>
              <a:t>Otroka je treba spodbujati, da </a:t>
            </a:r>
            <a:r>
              <a:rPr lang="sl-SI" sz="2400" b="1" dirty="0" smtClean="0">
                <a:solidFill>
                  <a:srgbClr val="FF0000"/>
                </a:solidFill>
              </a:rPr>
              <a:t>vidi v svojem okolju nove stvari </a:t>
            </a:r>
            <a:r>
              <a:rPr lang="sl-SI" sz="2400" dirty="0" smtClean="0"/>
              <a:t>in da se </a:t>
            </a:r>
            <a:r>
              <a:rPr lang="sl-SI" sz="2400" b="1" dirty="0" smtClean="0">
                <a:solidFill>
                  <a:srgbClr val="FF0000"/>
                </a:solidFill>
              </a:rPr>
              <a:t>čudi</a:t>
            </a:r>
            <a:r>
              <a:rPr lang="sl-SI" sz="2400" dirty="0" smtClean="0"/>
              <a:t> (npr. v živalskem vrtu, muzeju, botaničnem vrtu, na gradu, na vrtu, pri sodelovanju v času kuhanja) ter znova in znova </a:t>
            </a:r>
            <a:r>
              <a:rPr lang="sl-SI" sz="2400" b="1" dirty="0" smtClean="0">
                <a:solidFill>
                  <a:srgbClr val="FF0000"/>
                </a:solidFill>
              </a:rPr>
              <a:t>sprašuje.</a:t>
            </a:r>
          </a:p>
          <a:p>
            <a:pPr marL="457200" indent="-457200">
              <a:buAutoNum type="arabicParenR"/>
            </a:pPr>
            <a:r>
              <a:rPr lang="sl-SI" sz="2400" dirty="0" smtClean="0"/>
              <a:t>Z malčkom/otrokom se je treba </a:t>
            </a:r>
            <a:r>
              <a:rPr lang="sl-SI" sz="2400" b="1" dirty="0" smtClean="0">
                <a:solidFill>
                  <a:srgbClr val="FF0000"/>
                </a:solidFill>
              </a:rPr>
              <a:t>veliko</a:t>
            </a:r>
            <a:r>
              <a:rPr lang="sl-SI" sz="2400" dirty="0" smtClean="0"/>
              <a:t> </a:t>
            </a:r>
            <a:r>
              <a:rPr lang="sl-SI" sz="2400" b="1" dirty="0" smtClean="0">
                <a:solidFill>
                  <a:srgbClr val="FF0000"/>
                </a:solidFill>
              </a:rPr>
              <a:t>pogovarjati</a:t>
            </a:r>
            <a:r>
              <a:rPr lang="sl-SI" sz="2400" dirty="0" smtClean="0"/>
              <a:t> (kaj se dogaja v njegovi glavi) in </a:t>
            </a:r>
            <a:r>
              <a:rPr lang="sl-SI" sz="2400" b="1" dirty="0" smtClean="0">
                <a:solidFill>
                  <a:srgbClr val="FF0000"/>
                </a:solidFill>
              </a:rPr>
              <a:t>poslušati</a:t>
            </a:r>
            <a:r>
              <a:rPr lang="sl-SI" sz="2400" dirty="0" smtClean="0"/>
              <a:t>, ga spodbujati, da </a:t>
            </a:r>
            <a:r>
              <a:rPr lang="sl-SI" sz="2400" b="1" dirty="0" smtClean="0">
                <a:solidFill>
                  <a:srgbClr val="FF0000"/>
                </a:solidFill>
              </a:rPr>
              <a:t>pripoveduje zgodbe o sebi, o ljudeh okoli njega, odnosih, o domišljijskih bitjih, riše zgodbe, </a:t>
            </a:r>
            <a:r>
              <a:rPr lang="sl-SI" sz="2400" dirty="0" smtClean="0"/>
              <a:t>jih </a:t>
            </a:r>
            <a:r>
              <a:rPr lang="sl-SI" sz="2400" b="1" dirty="0" smtClean="0">
                <a:solidFill>
                  <a:srgbClr val="FF0000"/>
                </a:solidFill>
              </a:rPr>
              <a:t>igra</a:t>
            </a:r>
            <a:r>
              <a:rPr lang="sl-SI" sz="2400" dirty="0" smtClean="0"/>
              <a:t>  - mlajši morda rabijo majhno spodbudo na začetku (škatla z različnimi predmeti: gumbi, </a:t>
            </a:r>
            <a:r>
              <a:rPr lang="sl-SI" sz="2400" dirty="0" err="1" smtClean="0"/>
              <a:t>frnikule</a:t>
            </a:r>
            <a:r>
              <a:rPr lang="sl-SI" sz="2400" dirty="0" smtClean="0"/>
              <a:t>, male živali, storži; družinske fotografije, ilustracije…). Igra z vžigalicami.</a:t>
            </a:r>
          </a:p>
          <a:p>
            <a:pPr marL="457200" indent="-457200">
              <a:buAutoNum type="arabicParenR"/>
            </a:pPr>
            <a:r>
              <a:rPr lang="sl-SI" sz="2400" dirty="0" smtClean="0"/>
              <a:t>Izven urnika si je treba </a:t>
            </a:r>
            <a:r>
              <a:rPr lang="sl-SI" sz="2400" b="1" dirty="0" smtClean="0">
                <a:solidFill>
                  <a:srgbClr val="FF0000"/>
                </a:solidFill>
              </a:rPr>
              <a:t>vzeti čas </a:t>
            </a:r>
            <a:r>
              <a:rPr lang="sl-SI" sz="2400" dirty="0" smtClean="0"/>
              <a:t>(in ga negovati) ter ga </a:t>
            </a:r>
            <a:r>
              <a:rPr lang="sl-SI" sz="2400" b="1" i="1" dirty="0" smtClean="0">
                <a:solidFill>
                  <a:srgbClr val="FF0000"/>
                </a:solidFill>
              </a:rPr>
              <a:t>preživeti skupaj </a:t>
            </a:r>
            <a:r>
              <a:rPr lang="sl-SI" sz="2400" dirty="0" smtClean="0"/>
              <a:t>z malčkom/otrokom.     </a:t>
            </a:r>
            <a:endParaRPr lang="sl-SI" sz="2400" dirty="0"/>
          </a:p>
        </p:txBody>
      </p:sp>
    </p:spTree>
    <p:extLst>
      <p:ext uri="{BB962C8B-B14F-4D97-AF65-F5344CB8AC3E}">
        <p14:creationId xmlns:p14="http://schemas.microsoft.com/office/powerpoint/2010/main" val="417684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Kaj je domišljija?</a:t>
            </a:r>
            <a:endParaRPr lang="sl-SI" dirty="0"/>
          </a:p>
        </p:txBody>
      </p:sp>
      <p:sp>
        <p:nvSpPr>
          <p:cNvPr id="3" name="Označba mesta vsebine 2"/>
          <p:cNvSpPr>
            <a:spLocks noGrp="1"/>
          </p:cNvSpPr>
          <p:nvPr>
            <p:ph idx="1"/>
          </p:nvPr>
        </p:nvSpPr>
        <p:spPr/>
        <p:txBody>
          <a:bodyPr>
            <a:normAutofit/>
          </a:bodyPr>
          <a:lstStyle/>
          <a:p>
            <a:pPr marL="0" indent="0">
              <a:buNone/>
            </a:pPr>
            <a:endParaRPr lang="sl-SI" sz="2400" dirty="0" smtClean="0"/>
          </a:p>
          <a:p>
            <a:pPr marL="0" indent="0">
              <a:buNone/>
            </a:pPr>
            <a:r>
              <a:rPr lang="sl-SI" sz="2400" dirty="0"/>
              <a:t>Domišljija je </a:t>
            </a:r>
            <a:r>
              <a:rPr lang="sl-SI" sz="2400" u="sng" dirty="0">
                <a:solidFill>
                  <a:srgbClr val="FF0000"/>
                </a:solidFill>
              </a:rPr>
              <a:t>otrokov notranji svet</a:t>
            </a:r>
            <a:r>
              <a:rPr lang="sl-SI" sz="2400" dirty="0"/>
              <a:t>, v katerega se </a:t>
            </a:r>
            <a:r>
              <a:rPr lang="sl-SI" sz="2400" dirty="0" err="1"/>
              <a:t>vsidrajo</a:t>
            </a:r>
            <a:r>
              <a:rPr lang="sl-SI" sz="2400" dirty="0"/>
              <a:t> vsi čutni vtisi, čustva, misli, ki jih otrok pridobiva iz zunanjega sveta.</a:t>
            </a:r>
          </a:p>
          <a:p>
            <a:pPr marL="0" indent="0">
              <a:buNone/>
            </a:pPr>
            <a:endParaRPr lang="sl-SI" sz="2400" dirty="0"/>
          </a:p>
          <a:p>
            <a:pPr marL="0" indent="0">
              <a:buNone/>
            </a:pPr>
            <a:r>
              <a:rPr lang="sl-SI" sz="2400" dirty="0" smtClean="0"/>
              <a:t>Je </a:t>
            </a:r>
            <a:r>
              <a:rPr lang="sl-SI" sz="2400" u="sng" dirty="0" smtClean="0">
                <a:solidFill>
                  <a:srgbClr val="FF0000"/>
                </a:solidFill>
              </a:rPr>
              <a:t>most med zunanjo resničnostjo in notranjim</a:t>
            </a:r>
            <a:r>
              <a:rPr lang="sl-SI" sz="2400" dirty="0" smtClean="0"/>
              <a:t>, </a:t>
            </a:r>
            <a:r>
              <a:rPr lang="sl-SI" sz="2400" dirty="0" smtClean="0">
                <a:solidFill>
                  <a:srgbClr val="FF0000"/>
                </a:solidFill>
              </a:rPr>
              <a:t>namišljenim </a:t>
            </a:r>
            <a:r>
              <a:rPr lang="sl-SI" sz="2400" dirty="0" smtClean="0"/>
              <a:t>svetom. </a:t>
            </a:r>
          </a:p>
          <a:p>
            <a:pPr marL="0" indent="0">
              <a:buNone/>
            </a:pPr>
            <a:endParaRPr lang="sl-SI" sz="2400" dirty="0" smtClean="0"/>
          </a:p>
          <a:p>
            <a:pPr marL="0" indent="0">
              <a:buNone/>
            </a:pPr>
            <a:r>
              <a:rPr lang="sl-SI" sz="2400" dirty="0" smtClean="0"/>
              <a:t>Domišljija je </a:t>
            </a:r>
            <a:r>
              <a:rPr lang="sl-SI" sz="2400" u="sng" dirty="0" smtClean="0">
                <a:solidFill>
                  <a:srgbClr val="FF0000"/>
                </a:solidFill>
              </a:rPr>
              <a:t>balzam za dušo</a:t>
            </a:r>
            <a:r>
              <a:rPr lang="sl-SI" sz="2400" dirty="0" smtClean="0"/>
              <a:t>.</a:t>
            </a:r>
            <a:endParaRPr lang="sl-SI" sz="2400" dirty="0"/>
          </a:p>
        </p:txBody>
      </p:sp>
      <p:pic>
        <p:nvPicPr>
          <p:cNvPr id="5" name="Označba mesta vsebine 3"/>
          <p:cNvPicPr>
            <a:picLocks noGrp="1" noChangeAspect="1"/>
          </p:cNvPicPr>
          <p:nvPr>
            <p:ph idx="1"/>
          </p:nvPr>
        </p:nvPicPr>
        <p:blipFill>
          <a:blip r:embed="rId2"/>
          <a:stretch>
            <a:fillRect/>
          </a:stretch>
        </p:blipFill>
        <p:spPr>
          <a:xfrm>
            <a:off x="8288317" y="473727"/>
            <a:ext cx="2499998" cy="1960980"/>
          </a:xfrm>
          <a:prstGeom prst="rect">
            <a:avLst/>
          </a:prstGeom>
        </p:spPr>
      </p:pic>
    </p:spTree>
    <p:extLst>
      <p:ext uri="{BB962C8B-B14F-4D97-AF65-F5344CB8AC3E}">
        <p14:creationId xmlns:p14="http://schemas.microsoft.com/office/powerpoint/2010/main" val="82181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Razvoj domišljije malčkov/otrok</a:t>
            </a:r>
            <a:endParaRPr lang="sl-SI" dirty="0"/>
          </a:p>
        </p:txBody>
      </p:sp>
      <p:sp>
        <p:nvSpPr>
          <p:cNvPr id="3" name="Označba mesta vsebine 2"/>
          <p:cNvSpPr>
            <a:spLocks noGrp="1"/>
          </p:cNvSpPr>
          <p:nvPr>
            <p:ph sz="half" idx="1"/>
          </p:nvPr>
        </p:nvSpPr>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marL="0" indent="0">
              <a:buNone/>
            </a:pPr>
            <a:r>
              <a:rPr lang="sl-SI" sz="2400" dirty="0"/>
              <a:t>Malčki/otroci po 3. letu starosti </a:t>
            </a:r>
            <a:r>
              <a:rPr lang="sl-SI" sz="2400" b="1" dirty="0"/>
              <a:t>postopoma razumejo razlike med resničnim in domišljijskim</a:t>
            </a:r>
            <a:r>
              <a:rPr lang="sl-SI" sz="2400" dirty="0" smtClean="0"/>
              <a:t>.</a:t>
            </a:r>
          </a:p>
          <a:p>
            <a:pPr marL="0" indent="0">
              <a:buNone/>
            </a:pPr>
            <a:r>
              <a:rPr lang="sl-SI" sz="2400" dirty="0" smtClean="0"/>
              <a:t>Med 4. in 6. letom starosti se domišljija </a:t>
            </a:r>
            <a:r>
              <a:rPr lang="sl-SI" sz="2400" b="1" dirty="0" smtClean="0"/>
              <a:t>najhitreje</a:t>
            </a:r>
            <a:r>
              <a:rPr lang="sl-SI" sz="2400" dirty="0" smtClean="0"/>
              <a:t> razvija in otroci zelo uživajo v poslušanju pravljic, lastnem pripovedovanju zgodb, domišljijski igri, likovnem in gibalnem izražanju. </a:t>
            </a:r>
          </a:p>
          <a:p>
            <a:pPr marL="0" indent="0">
              <a:buNone/>
            </a:pPr>
            <a:r>
              <a:rPr lang="sl-SI" sz="2400" dirty="0" smtClean="0"/>
              <a:t> </a:t>
            </a:r>
            <a:endParaRPr lang="sl-SI" sz="2400" dirty="0"/>
          </a:p>
        </p:txBody>
      </p:sp>
      <p:sp>
        <p:nvSpPr>
          <p:cNvPr id="4" name="Označba mesta vsebine 3"/>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marL="0" indent="0">
              <a:buNone/>
            </a:pPr>
            <a:r>
              <a:rPr lang="sl-SI" sz="2400" dirty="0" smtClean="0"/>
              <a:t>Zakaj  npr. 5- letni otrok še vedno verjame v zobno vilo, dedka Mraza?</a:t>
            </a:r>
          </a:p>
          <a:p>
            <a:pPr marL="0" indent="0">
              <a:buNone/>
            </a:pPr>
            <a:r>
              <a:rPr lang="sl-SI" sz="2400" dirty="0" smtClean="0"/>
              <a:t>Kako čustva (ugodje) podprejo malčkovo/otrokovo domišljijo?</a:t>
            </a:r>
          </a:p>
          <a:p>
            <a:pPr marL="0" indent="0">
              <a:buNone/>
            </a:pPr>
            <a:r>
              <a:rPr lang="sl-SI" sz="2400" dirty="0" smtClean="0"/>
              <a:t>***</a:t>
            </a:r>
          </a:p>
          <a:p>
            <a:pPr marL="0" indent="0">
              <a:buNone/>
            </a:pPr>
            <a:r>
              <a:rPr lang="sl-SI" sz="2400" dirty="0" smtClean="0"/>
              <a:t>Naj otrok opusti pogosto simbolno igro in se raje igra z didaktičnimi igračami?</a:t>
            </a:r>
          </a:p>
          <a:p>
            <a:pPr marL="0" indent="0">
              <a:buNone/>
            </a:pPr>
            <a:r>
              <a:rPr lang="sl-SI" sz="2400" dirty="0" smtClean="0"/>
              <a:t>Otroci iz družin z nižjim SES se manj pogosto igrajo domišljijsko. </a:t>
            </a:r>
          </a:p>
          <a:p>
            <a:pPr marL="0" indent="0">
              <a:buNone/>
            </a:pPr>
            <a:endParaRPr lang="sl-SI" sz="2400" dirty="0" smtClean="0"/>
          </a:p>
          <a:p>
            <a:pPr marL="0" indent="0">
              <a:buNone/>
            </a:pPr>
            <a:endParaRPr lang="sl-SI" sz="2400" dirty="0"/>
          </a:p>
        </p:txBody>
      </p:sp>
    </p:spTree>
    <p:extLst>
      <p:ext uri="{BB962C8B-B14F-4D97-AF65-F5344CB8AC3E}">
        <p14:creationId xmlns:p14="http://schemas.microsoft.com/office/powerpoint/2010/main" val="1856391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Vpliv domišljije na razvoj/učenje malčkov/otrok</a:t>
            </a:r>
          </a:p>
        </p:txBody>
      </p:sp>
      <p:sp>
        <p:nvSpPr>
          <p:cNvPr id="3" name="Označba mesta besedila 2"/>
          <p:cNvSpPr>
            <a:spLocks noGrp="1"/>
          </p:cNvSpPr>
          <p:nvPr>
            <p:ph type="body" idx="1"/>
          </p:nvPr>
        </p:nvSpPr>
        <p:spPr>
          <a:xfrm>
            <a:off x="1069848" y="2074334"/>
            <a:ext cx="4754880" cy="500424"/>
          </a:xfrm>
        </p:spPr>
        <p:txBody>
          <a:bodyPr/>
          <a:lstStyle/>
          <a:p>
            <a:r>
              <a:rPr lang="sl-SI" b="1" dirty="0" smtClean="0">
                <a:solidFill>
                  <a:schemeClr val="tx1"/>
                </a:solidFill>
              </a:rPr>
              <a:t>Aktualni/kratkoročni</a:t>
            </a:r>
            <a:endParaRPr lang="sl-SI" b="1" dirty="0">
              <a:solidFill>
                <a:schemeClr val="tx1"/>
              </a:solidFill>
            </a:endParaRPr>
          </a:p>
        </p:txBody>
      </p:sp>
      <p:sp>
        <p:nvSpPr>
          <p:cNvPr id="4" name="Označba mesta vsebine 3"/>
          <p:cNvSpPr>
            <a:spLocks noGrp="1"/>
          </p:cNvSpPr>
          <p:nvPr>
            <p:ph sz="half" idx="2"/>
          </p:nvPr>
        </p:nvSpPr>
        <p:spPr>
          <a:xfrm>
            <a:off x="1069848" y="2634899"/>
            <a:ext cx="4754880" cy="3757880"/>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r>
              <a:rPr lang="sl-SI" b="1" dirty="0" smtClean="0"/>
              <a:t>Reševanje miselnih problemov</a:t>
            </a:r>
            <a:r>
              <a:rPr lang="sl-SI" dirty="0" smtClean="0"/>
              <a:t>; </a:t>
            </a:r>
            <a:r>
              <a:rPr lang="sl-SI" b="1" dirty="0" smtClean="0"/>
              <a:t>predstavnost </a:t>
            </a:r>
            <a:r>
              <a:rPr lang="sl-SI" dirty="0" smtClean="0"/>
              <a:t>(„kot da“)</a:t>
            </a:r>
          </a:p>
          <a:p>
            <a:r>
              <a:rPr lang="sl-SI" b="1" dirty="0" smtClean="0"/>
              <a:t>Razvijanje strategij spoprijemanja in nadziranja čustev, spoprijemanje s stresnimi situacijami</a:t>
            </a:r>
          </a:p>
          <a:p>
            <a:r>
              <a:rPr lang="sl-SI" b="1" dirty="0" smtClean="0"/>
              <a:t>Govor</a:t>
            </a:r>
            <a:r>
              <a:rPr lang="sl-SI" dirty="0" smtClean="0"/>
              <a:t> (sporazumevanje, pripovedovanje, metajezik).</a:t>
            </a:r>
          </a:p>
          <a:p>
            <a:r>
              <a:rPr lang="sl-SI" b="1" dirty="0" smtClean="0"/>
              <a:t>Socialno učenje </a:t>
            </a:r>
            <a:r>
              <a:rPr lang="sl-SI" dirty="0" smtClean="0"/>
              <a:t>(odnosi med ljudmi, reševanje socialnih, moralnih konfliktov)</a:t>
            </a:r>
          </a:p>
          <a:p>
            <a:r>
              <a:rPr lang="sl-SI" b="1" dirty="0"/>
              <a:t>Zgodnja </a:t>
            </a:r>
            <a:r>
              <a:rPr lang="sl-SI" b="1" dirty="0" smtClean="0"/>
              <a:t>pismenost</a:t>
            </a:r>
          </a:p>
          <a:p>
            <a:r>
              <a:rPr lang="sl-SI" b="1" dirty="0" smtClean="0"/>
              <a:t>Mentalna svobodo – miselna prožnost</a:t>
            </a:r>
          </a:p>
          <a:p>
            <a:r>
              <a:rPr lang="sl-SI" b="1" dirty="0" smtClean="0"/>
              <a:t>Izvršilne funkcije</a:t>
            </a:r>
            <a:r>
              <a:rPr lang="sl-SI" dirty="0" smtClean="0"/>
              <a:t>: spomin, načrtovanje </a:t>
            </a:r>
          </a:p>
          <a:p>
            <a:r>
              <a:rPr lang="sl-SI" b="1" dirty="0" smtClean="0"/>
              <a:t>Ustvarjalno izražanje </a:t>
            </a:r>
            <a:r>
              <a:rPr lang="sl-SI" dirty="0" smtClean="0"/>
              <a:t>(nove ideje, nenavadne ideje…)</a:t>
            </a:r>
          </a:p>
          <a:p>
            <a:endParaRPr lang="sl-SI" dirty="0"/>
          </a:p>
        </p:txBody>
      </p:sp>
      <p:sp>
        <p:nvSpPr>
          <p:cNvPr id="5" name="Označba mesta besedila 4"/>
          <p:cNvSpPr>
            <a:spLocks noGrp="1"/>
          </p:cNvSpPr>
          <p:nvPr>
            <p:ph type="body" sz="quarter" idx="3"/>
          </p:nvPr>
        </p:nvSpPr>
        <p:spPr>
          <a:xfrm>
            <a:off x="6373368" y="2074334"/>
            <a:ext cx="4754880" cy="500424"/>
          </a:xfrm>
        </p:spPr>
        <p:txBody>
          <a:bodyPr/>
          <a:lstStyle/>
          <a:p>
            <a:r>
              <a:rPr lang="sl-SI" b="1" dirty="0" smtClean="0">
                <a:solidFill>
                  <a:schemeClr val="tx1"/>
                </a:solidFill>
              </a:rPr>
              <a:t>Dolgoročni</a:t>
            </a:r>
            <a:endParaRPr lang="sl-SI" b="1" dirty="0">
              <a:solidFill>
                <a:schemeClr val="tx1"/>
              </a:solidFill>
            </a:endParaRPr>
          </a:p>
        </p:txBody>
      </p:sp>
      <p:sp>
        <p:nvSpPr>
          <p:cNvPr id="6" name="Označba mesta vsebine 5"/>
          <p:cNvSpPr>
            <a:spLocks noGrp="1"/>
          </p:cNvSpPr>
          <p:nvPr>
            <p:ph sz="quarter" idx="4"/>
          </p:nvPr>
        </p:nvSpPr>
        <p:spPr>
          <a:xfrm>
            <a:off x="6437536" y="2634899"/>
            <a:ext cx="4754880" cy="3757880"/>
          </a:xfrm>
        </p:spPr>
        <p:style>
          <a:lnRef idx="1">
            <a:schemeClr val="accent2"/>
          </a:lnRef>
          <a:fillRef idx="3">
            <a:schemeClr val="accent2"/>
          </a:fillRef>
          <a:effectRef idx="2">
            <a:schemeClr val="accent2"/>
          </a:effectRef>
          <a:fontRef idx="minor">
            <a:schemeClr val="lt1"/>
          </a:fontRef>
        </p:style>
        <p:txBody>
          <a:bodyPr>
            <a:normAutofit fontScale="92500" lnSpcReduction="10000"/>
          </a:bodyPr>
          <a:lstStyle/>
          <a:p>
            <a:pPr marL="0" indent="0">
              <a:buNone/>
            </a:pPr>
            <a:r>
              <a:rPr lang="sl-SI" dirty="0" smtClean="0"/>
              <a:t>Otroci z bogato domišljijo kasneje v življenju:</a:t>
            </a:r>
          </a:p>
          <a:p>
            <a:pPr>
              <a:buFontTx/>
              <a:buChar char="-"/>
            </a:pPr>
            <a:r>
              <a:rPr lang="sl-SI" dirty="0" smtClean="0"/>
              <a:t>So </a:t>
            </a:r>
            <a:r>
              <a:rPr lang="sl-SI" b="1" dirty="0" smtClean="0"/>
              <a:t>ustvarjalni na različnih področjih</a:t>
            </a:r>
          </a:p>
          <a:p>
            <a:pPr>
              <a:buFontTx/>
              <a:buChar char="-"/>
            </a:pPr>
            <a:r>
              <a:rPr lang="sl-SI" b="1" dirty="0" smtClean="0"/>
              <a:t>Radi berejo</a:t>
            </a:r>
          </a:p>
          <a:p>
            <a:pPr>
              <a:buFontTx/>
              <a:buChar char="-"/>
            </a:pPr>
            <a:r>
              <a:rPr lang="sl-SI" b="1" dirty="0" smtClean="0"/>
              <a:t>Radi pripovedujejo (pišejo) zgodbe, pesmi, uganke (metajezik, metafore)</a:t>
            </a:r>
          </a:p>
          <a:p>
            <a:pPr>
              <a:buFontTx/>
              <a:buChar char="-"/>
            </a:pPr>
            <a:r>
              <a:rPr lang="sl-SI" b="1" dirty="0" smtClean="0"/>
              <a:t>Radi rišejo, slikajo, oblikujejo, pripravljajo scenarije za igre, filme</a:t>
            </a:r>
          </a:p>
          <a:p>
            <a:pPr>
              <a:buFontTx/>
              <a:buChar char="-"/>
            </a:pPr>
            <a:r>
              <a:rPr lang="sl-SI" b="1" dirty="0" smtClean="0"/>
              <a:t>Veliko sprašujejo</a:t>
            </a:r>
          </a:p>
          <a:p>
            <a:pPr>
              <a:buFontTx/>
              <a:buChar char="-"/>
            </a:pPr>
            <a:r>
              <a:rPr lang="sl-SI" b="1" dirty="0" smtClean="0"/>
              <a:t>So visoko empatični, razumejo podobnosti in razlike med ljudmi</a:t>
            </a:r>
          </a:p>
          <a:p>
            <a:pPr>
              <a:buFontTx/>
              <a:buChar char="-"/>
            </a:pPr>
            <a:r>
              <a:rPr lang="sl-SI" b="1" dirty="0" smtClean="0"/>
              <a:t>Presegajo stereotipnosti</a:t>
            </a:r>
            <a:endParaRPr lang="sl-SI" b="1" dirty="0"/>
          </a:p>
        </p:txBody>
      </p:sp>
    </p:spTree>
    <p:extLst>
      <p:ext uri="{BB962C8B-B14F-4D97-AF65-F5344CB8AC3E}">
        <p14:creationId xmlns:p14="http://schemas.microsoft.com/office/powerpoint/2010/main" val="186473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b="1" dirty="0" smtClean="0"/>
              <a:t>Dejavnosti, ki podpirajo domišljijo malčkov/otrok </a:t>
            </a:r>
            <a:endParaRPr lang="sl-SI" b="1" dirty="0"/>
          </a:p>
        </p:txBody>
      </p:sp>
      <p:sp>
        <p:nvSpPr>
          <p:cNvPr id="3" name="Označba mesta vsebine 2"/>
          <p:cNvSpPr>
            <a:spLocks noGrp="1"/>
          </p:cNvSpPr>
          <p:nvPr>
            <p:ph idx="1"/>
          </p:nvPr>
        </p:nvSpPr>
        <p:spPr>
          <a:xfrm>
            <a:off x="1066800" y="2081893"/>
            <a:ext cx="10058400" cy="4335236"/>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sl-SI" sz="2400" dirty="0" smtClean="0"/>
              <a:t>Gre za različne </a:t>
            </a:r>
            <a:r>
              <a:rPr lang="sl-SI" sz="2400" b="1" dirty="0" smtClean="0">
                <a:solidFill>
                  <a:srgbClr val="FF0000"/>
                </a:solidFill>
              </a:rPr>
              <a:t>socialne kontekste</a:t>
            </a:r>
            <a:r>
              <a:rPr lang="sl-SI" sz="2400" dirty="0" smtClean="0"/>
              <a:t>, ki jih otrok ustvarja sam ali ob spodbudi/pomoči/sodelovanju odraslih: </a:t>
            </a:r>
          </a:p>
          <a:p>
            <a:r>
              <a:rPr lang="sl-SI" sz="2400" b="1" dirty="0" smtClean="0"/>
              <a:t>Otroška (domišljijska/simbolna) igra</a:t>
            </a:r>
          </a:p>
          <a:p>
            <a:r>
              <a:rPr lang="sl-SI" sz="2400" b="1" dirty="0" smtClean="0"/>
              <a:t>Skupno branje; skupno gledanje risank, otroških filmo</a:t>
            </a:r>
            <a:r>
              <a:rPr lang="sl-SI" sz="2400" dirty="0" smtClean="0"/>
              <a:t>v</a:t>
            </a:r>
          </a:p>
          <a:p>
            <a:r>
              <a:rPr lang="sl-SI" sz="2400" b="1" dirty="0" smtClean="0"/>
              <a:t>Gibalne dejavnosti</a:t>
            </a:r>
          </a:p>
          <a:p>
            <a:r>
              <a:rPr lang="sl-SI" sz="2400" b="1" dirty="0" smtClean="0"/>
              <a:t>Likovno izražanje in ustvarjanje</a:t>
            </a:r>
          </a:p>
          <a:p>
            <a:pPr marL="0" indent="0">
              <a:buNone/>
            </a:pPr>
            <a:endParaRPr lang="sl-SI" sz="2400" b="1" dirty="0" smtClean="0"/>
          </a:p>
          <a:p>
            <a:pPr marL="0" indent="0">
              <a:buNone/>
            </a:pPr>
            <a:r>
              <a:rPr lang="sl-SI" sz="2400" b="1" dirty="0" smtClean="0">
                <a:solidFill>
                  <a:srgbClr val="FF0000"/>
                </a:solidFill>
              </a:rPr>
              <a:t>RAZLIČNI SOCIALNO KONTEKSTI SE MED SEBOJ PREPLETAJO</a:t>
            </a:r>
            <a:endParaRPr lang="sl-SI" sz="2400" b="1" dirty="0">
              <a:solidFill>
                <a:srgbClr val="FF0000"/>
              </a:solidFill>
            </a:endParaRPr>
          </a:p>
          <a:p>
            <a:pPr marL="0" indent="0">
              <a:buNone/>
            </a:pPr>
            <a:endParaRPr lang="sl-SI" sz="2400" dirty="0"/>
          </a:p>
        </p:txBody>
      </p:sp>
    </p:spTree>
    <p:extLst>
      <p:ext uri="{BB962C8B-B14F-4D97-AF65-F5344CB8AC3E}">
        <p14:creationId xmlns:p14="http://schemas.microsoft.com/office/powerpoint/2010/main" val="138358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solidFill>
                  <a:srgbClr val="00B050"/>
                </a:solidFill>
              </a:rPr>
              <a:t>Otroška igra</a:t>
            </a:r>
            <a:endParaRPr lang="sl-SI" b="1" dirty="0">
              <a:solidFill>
                <a:srgbClr val="00B050"/>
              </a:solidFill>
            </a:endParaRPr>
          </a:p>
        </p:txBody>
      </p:sp>
      <p:sp>
        <p:nvSpPr>
          <p:cNvPr id="3" name="Označba mesta vsebine 2"/>
          <p:cNvSpPr>
            <a:spLocks noGrp="1"/>
          </p:cNvSpPr>
          <p:nvPr>
            <p:ph idx="1"/>
          </p:nvPr>
        </p:nvSpPr>
        <p:spPr>
          <a:solidFill>
            <a:schemeClr val="accent4">
              <a:lumMod val="40000"/>
              <a:lumOff val="60000"/>
            </a:schemeClr>
          </a:solidFill>
        </p:spPr>
        <p:txBody>
          <a:bodyPr>
            <a:normAutofit fontScale="92500" lnSpcReduction="10000"/>
          </a:bodyPr>
          <a:lstStyle/>
          <a:p>
            <a:pPr marL="0" indent="0">
              <a:buNone/>
            </a:pPr>
            <a:r>
              <a:rPr lang="sl-SI" sz="2400" b="1" dirty="0" smtClean="0">
                <a:solidFill>
                  <a:srgbClr val="127C24"/>
                </a:solidFill>
              </a:rPr>
              <a:t>Zakaj se malčki/otroci igrajo?</a:t>
            </a:r>
          </a:p>
          <a:p>
            <a:pPr>
              <a:buFontTx/>
              <a:buChar char="-"/>
            </a:pPr>
            <a:r>
              <a:rPr lang="sl-SI" sz="2400" b="1" dirty="0" smtClean="0"/>
              <a:t>ker v igri uživajo;</a:t>
            </a:r>
          </a:p>
          <a:p>
            <a:pPr>
              <a:buFontTx/>
              <a:buChar char="-"/>
            </a:pPr>
            <a:r>
              <a:rPr lang="sl-SI" sz="2400" b="1" dirty="0" smtClean="0"/>
              <a:t>notranje so motivirani za igro; </a:t>
            </a:r>
          </a:p>
          <a:p>
            <a:pPr>
              <a:buFontTx/>
              <a:buChar char="-"/>
            </a:pPr>
            <a:r>
              <a:rPr lang="sl-SI" sz="2400" b="1" dirty="0" smtClean="0"/>
              <a:t>doživljajo in izražajo čustva  ter predeljujejo različne konflikte;</a:t>
            </a:r>
          </a:p>
          <a:p>
            <a:pPr>
              <a:buFontTx/>
              <a:buChar char="-"/>
            </a:pPr>
            <a:r>
              <a:rPr lang="sl-SI" sz="2400" b="1" dirty="0" smtClean="0"/>
              <a:t>se pogovarjajo (z vrstniki, igračami, s samim seboj); rabijo metajezik</a:t>
            </a:r>
            <a:endParaRPr lang="sl-SI" sz="2400" b="1" dirty="0"/>
          </a:p>
          <a:p>
            <a:pPr>
              <a:buFontTx/>
              <a:buChar char="-"/>
            </a:pPr>
            <a:r>
              <a:rPr lang="sl-SI" sz="2400" b="1" dirty="0" smtClean="0"/>
              <a:t>zanima jih dejavnost sama ali cilji, ki jih postavljajo oni;</a:t>
            </a:r>
          </a:p>
          <a:p>
            <a:pPr>
              <a:buFontTx/>
              <a:buChar char="-"/>
            </a:pPr>
            <a:r>
              <a:rPr lang="sl-SI" sz="2400" b="1" dirty="0" smtClean="0"/>
              <a:t>vzpostavljajo socialne odnose;</a:t>
            </a:r>
          </a:p>
          <a:p>
            <a:pPr>
              <a:buFontTx/>
              <a:buChar char="-"/>
            </a:pPr>
            <a:r>
              <a:rPr lang="sl-SI" sz="2400" b="1" dirty="0" smtClean="0"/>
              <a:t>stvari si predstavljajo in zamišljajo; razvijajo teorija uma;</a:t>
            </a:r>
          </a:p>
          <a:p>
            <a:pPr>
              <a:buFontTx/>
              <a:buChar char="-"/>
            </a:pPr>
            <a:r>
              <a:rPr lang="sl-SI" sz="2400" b="1" dirty="0" smtClean="0"/>
              <a:t>prevzemajo različne vloge, s katerimi se identificirajo …</a:t>
            </a:r>
          </a:p>
          <a:p>
            <a:pPr>
              <a:buFontTx/>
              <a:buChar char="-"/>
            </a:pPr>
            <a:endParaRPr lang="sl-SI" sz="2400" b="1" dirty="0"/>
          </a:p>
        </p:txBody>
      </p:sp>
    </p:spTree>
    <p:extLst>
      <p:ext uri="{BB962C8B-B14F-4D97-AF65-F5344CB8AC3E}">
        <p14:creationId xmlns:p14="http://schemas.microsoft.com/office/powerpoint/2010/main" val="187410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Domišljijska/simbolna igra, igra „kot da bi“</a:t>
            </a:r>
            <a:endParaRPr lang="sl-SI" dirty="0"/>
          </a:p>
        </p:txBody>
      </p:sp>
      <p:sp>
        <p:nvSpPr>
          <p:cNvPr id="3" name="Označba mesta vsebine 2"/>
          <p:cNvSpPr>
            <a:spLocks noGrp="1"/>
          </p:cNvSpPr>
          <p:nvPr>
            <p:ph idx="1"/>
          </p:nvPr>
        </p:nvSpPr>
        <p:spPr>
          <a:xfrm>
            <a:off x="1066800" y="2014193"/>
            <a:ext cx="10058400" cy="4304963"/>
          </a:xfrm>
          <a:solidFill>
            <a:schemeClr val="tx2">
              <a:lumMod val="20000"/>
              <a:lumOff val="80000"/>
            </a:schemeClr>
          </a:solidFill>
        </p:spPr>
        <p:txBody>
          <a:bodyPr>
            <a:normAutofit/>
          </a:bodyPr>
          <a:lstStyle/>
          <a:p>
            <a:pPr marL="0" indent="0">
              <a:buNone/>
            </a:pPr>
            <a:r>
              <a:rPr lang="sl-SI" sz="2400" dirty="0" smtClean="0"/>
              <a:t>         </a:t>
            </a:r>
          </a:p>
          <a:p>
            <a:pPr marL="0" indent="0">
              <a:buNone/>
            </a:pPr>
            <a:r>
              <a:rPr lang="sl-SI" sz="2400" dirty="0" smtClean="0"/>
              <a:t>                       Otroška </a:t>
            </a:r>
            <a:r>
              <a:rPr lang="sl-SI" sz="2400" b="1" dirty="0" smtClean="0"/>
              <a:t>domišljija</a:t>
            </a:r>
            <a:r>
              <a:rPr lang="sl-SI" sz="2400" dirty="0" smtClean="0"/>
              <a:t> določa</a:t>
            </a:r>
          </a:p>
          <a:p>
            <a:pPr marL="0" indent="0">
              <a:buNone/>
            </a:pPr>
            <a:endParaRPr lang="sl-SI" sz="2400" dirty="0"/>
          </a:p>
          <a:p>
            <a:pPr marL="0" indent="0">
              <a:buNone/>
            </a:pPr>
            <a:r>
              <a:rPr lang="sl-SI" sz="2400" dirty="0" smtClean="0"/>
              <a:t>             </a:t>
            </a:r>
            <a:r>
              <a:rPr lang="sl-SI" sz="2400" b="1" dirty="0" smtClean="0">
                <a:solidFill>
                  <a:schemeClr val="tx2"/>
                </a:solidFill>
              </a:rPr>
              <a:t>vsebino igre </a:t>
            </a:r>
            <a:r>
              <a:rPr lang="sl-SI" sz="2400" dirty="0" smtClean="0"/>
              <a:t>                   </a:t>
            </a:r>
            <a:r>
              <a:rPr lang="sl-SI" sz="2400" b="1" dirty="0" smtClean="0">
                <a:solidFill>
                  <a:srgbClr val="7030A0"/>
                </a:solidFill>
              </a:rPr>
              <a:t>potek igre</a:t>
            </a:r>
            <a:endParaRPr lang="sl-SI" sz="2400" b="1" dirty="0">
              <a:solidFill>
                <a:srgbClr val="7030A0"/>
              </a:solidFill>
            </a:endParaRPr>
          </a:p>
          <a:p>
            <a:pPr marL="0" indent="0">
              <a:buNone/>
            </a:pPr>
            <a:r>
              <a:rPr lang="sl-SI" sz="2400" dirty="0" smtClean="0"/>
              <a:t>         (</a:t>
            </a:r>
            <a:r>
              <a:rPr lang="sl-SI" sz="2000" dirty="0" smtClean="0"/>
              <a:t>trgovina, vrtec, potovanje      (najprej bomo…, potem pa…; ti boš …</a:t>
            </a:r>
          </a:p>
          <a:p>
            <a:pPr marL="0" indent="0">
              <a:buNone/>
            </a:pPr>
            <a:r>
              <a:rPr lang="sl-SI" sz="2000" dirty="0"/>
              <a:t> </a:t>
            </a:r>
            <a:r>
              <a:rPr lang="sl-SI" sz="2000" dirty="0" smtClean="0"/>
              <a:t>            v vesolje, na gradu…)              mi pa …, rabimo …)</a:t>
            </a:r>
          </a:p>
          <a:p>
            <a:pPr marL="0" indent="0">
              <a:buNone/>
            </a:pPr>
            <a:r>
              <a:rPr lang="sl-SI" sz="2000" dirty="0" smtClean="0"/>
              <a:t>                                                IN potrebne so tudi</a:t>
            </a:r>
            <a:endParaRPr lang="sl-SI" sz="2000" dirty="0"/>
          </a:p>
          <a:p>
            <a:pPr marL="0" indent="0">
              <a:buNone/>
            </a:pPr>
            <a:r>
              <a:rPr lang="sl-SI" sz="2000" dirty="0" smtClean="0"/>
              <a:t>               USTREZNE </a:t>
            </a:r>
            <a:r>
              <a:rPr lang="sl-SI" sz="2000" b="1" dirty="0" smtClean="0">
                <a:solidFill>
                  <a:srgbClr val="CC3399"/>
                </a:solidFill>
              </a:rPr>
              <a:t>IGRAČE OZ. IGRALNE MATERIALE</a:t>
            </a:r>
          </a:p>
          <a:p>
            <a:pPr marL="0" indent="0">
              <a:buNone/>
            </a:pPr>
            <a:r>
              <a:rPr lang="sl-SI" sz="2000" dirty="0"/>
              <a:t> </a:t>
            </a:r>
            <a:r>
              <a:rPr lang="sl-SI" sz="2000" dirty="0" smtClean="0"/>
              <a:t>              USTREZNE </a:t>
            </a:r>
            <a:r>
              <a:rPr lang="sl-SI" sz="2000" b="1" dirty="0" smtClean="0">
                <a:solidFill>
                  <a:srgbClr val="3333CC"/>
                </a:solidFill>
              </a:rPr>
              <a:t>SPODBUDE in SODELOVANJE (VKLJUČEVANJE) ODRASLIH OSEB</a:t>
            </a:r>
            <a:endParaRPr lang="sl-SI" sz="2000" b="1" dirty="0">
              <a:solidFill>
                <a:srgbClr val="3333CC"/>
              </a:solidFill>
            </a:endParaRPr>
          </a:p>
        </p:txBody>
      </p:sp>
      <p:sp>
        <p:nvSpPr>
          <p:cNvPr id="4" name="Puščica dol 3"/>
          <p:cNvSpPr/>
          <p:nvPr/>
        </p:nvSpPr>
        <p:spPr>
          <a:xfrm>
            <a:off x="3493060" y="2949672"/>
            <a:ext cx="235045" cy="371690"/>
          </a:xfrm>
          <a:prstGeom prst="downArrow">
            <a:avLst>
              <a:gd name="adj1" fmla="val 3371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uščica dol 5"/>
          <p:cNvSpPr/>
          <p:nvPr/>
        </p:nvSpPr>
        <p:spPr>
          <a:xfrm>
            <a:off x="6188738" y="3113389"/>
            <a:ext cx="235045" cy="371690"/>
          </a:xfrm>
          <a:prstGeom prst="downArrow">
            <a:avLst>
              <a:gd name="adj1" fmla="val 3371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Slika 4"/>
          <p:cNvPicPr>
            <a:picLocks noChangeAspect="1"/>
          </p:cNvPicPr>
          <p:nvPr/>
        </p:nvPicPr>
        <p:blipFill>
          <a:blip r:embed="rId2"/>
          <a:stretch>
            <a:fillRect/>
          </a:stretch>
        </p:blipFill>
        <p:spPr>
          <a:xfrm>
            <a:off x="7837714" y="2201959"/>
            <a:ext cx="2247900" cy="1495425"/>
          </a:xfrm>
          <a:prstGeom prst="rect">
            <a:avLst/>
          </a:prstGeom>
        </p:spPr>
      </p:pic>
    </p:spTree>
    <p:extLst>
      <p:ext uri="{BB962C8B-B14F-4D97-AF65-F5344CB8AC3E}">
        <p14:creationId xmlns:p14="http://schemas.microsoft.com/office/powerpoint/2010/main" val="386499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Miselna predstavnost v d. igri: od </a:t>
            </a:r>
            <a:r>
              <a:rPr lang="sl-SI" b="1" dirty="0" smtClean="0">
                <a:solidFill>
                  <a:srgbClr val="FF0000"/>
                </a:solidFill>
              </a:rPr>
              <a:t>predmetne</a:t>
            </a:r>
            <a:r>
              <a:rPr lang="sl-SI" dirty="0" smtClean="0"/>
              <a:t> …</a:t>
            </a:r>
            <a:endParaRPr lang="sl-SI" dirty="0"/>
          </a:p>
        </p:txBody>
      </p:sp>
      <p:sp>
        <p:nvSpPr>
          <p:cNvPr id="3" name="Označba mesta vsebine 2"/>
          <p:cNvSpPr>
            <a:spLocks noGrp="1"/>
          </p:cNvSpPr>
          <p:nvPr>
            <p:ph sz="half" idx="1"/>
          </p:nvPr>
        </p:nvSpPr>
        <p:spPr>
          <a:xfrm>
            <a:off x="1066800" y="2103439"/>
            <a:ext cx="4754880" cy="3749040"/>
          </a:xfrm>
        </p:spPr>
        <p:txBody>
          <a:bodyPr>
            <a:normAutofit/>
          </a:bodyPr>
          <a:lstStyle/>
          <a:p>
            <a:pPr marL="0" indent="0">
              <a:buNone/>
            </a:pPr>
            <a:r>
              <a:rPr lang="sl-SI" sz="2400" dirty="0" smtClean="0">
                <a:solidFill>
                  <a:srgbClr val="FF0000"/>
                </a:solidFill>
              </a:rPr>
              <a:t>Enostavne miselne pretvorbe</a:t>
            </a:r>
            <a:r>
              <a:rPr lang="sl-SI" sz="2400" dirty="0" smtClean="0"/>
              <a:t>:</a:t>
            </a:r>
          </a:p>
          <a:p>
            <a:pPr marL="0" indent="0">
              <a:buNone/>
            </a:pPr>
            <a:r>
              <a:rPr lang="sl-SI" sz="2400" dirty="0" smtClean="0"/>
              <a:t>zlasti s pomočjo predmetov, ki so podobni resničnim predmetom; posnemanje vsakodnevnih dejavnosti</a:t>
            </a:r>
          </a:p>
          <a:p>
            <a:pPr marL="0" indent="0">
              <a:buNone/>
            </a:pPr>
            <a:endParaRPr lang="sl-SI" sz="2400" dirty="0" smtClean="0">
              <a:solidFill>
                <a:srgbClr val="FF0000"/>
              </a:solidFill>
            </a:endParaRPr>
          </a:p>
          <a:p>
            <a:pPr marL="0" indent="0">
              <a:buNone/>
            </a:pPr>
            <a:r>
              <a:rPr lang="sl-SI" sz="2400" b="1" dirty="0" smtClean="0">
                <a:solidFill>
                  <a:srgbClr val="FF0000"/>
                </a:solidFill>
              </a:rPr>
              <a:t>Visoko strukturirane in realistične igrače</a:t>
            </a:r>
            <a:r>
              <a:rPr lang="sl-SI" sz="2400" dirty="0" smtClean="0">
                <a:solidFill>
                  <a:srgbClr val="FF0000"/>
                </a:solidFill>
              </a:rPr>
              <a:t>.</a:t>
            </a:r>
            <a:endParaRPr lang="sl-SI" sz="2400" dirty="0">
              <a:solidFill>
                <a:srgbClr val="FF0000"/>
              </a:solidFill>
            </a:endParaRPr>
          </a:p>
        </p:txBody>
      </p:sp>
      <p:pic>
        <p:nvPicPr>
          <p:cNvPr id="5" name="Picture 4" descr="C:\Users\Uporabnik\Desktop\Lucka - simbolna igra -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68189" y="2125912"/>
            <a:ext cx="2630906" cy="228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p:cNvPicPr>
            <a:picLocks noChangeAspect="1"/>
          </p:cNvPicPr>
          <p:nvPr/>
        </p:nvPicPr>
        <p:blipFill>
          <a:blip r:embed="rId3"/>
          <a:stretch>
            <a:fillRect/>
          </a:stretch>
        </p:blipFill>
        <p:spPr>
          <a:xfrm>
            <a:off x="8799096" y="4211053"/>
            <a:ext cx="3021498" cy="2220149"/>
          </a:xfrm>
          <a:prstGeom prst="rect">
            <a:avLst/>
          </a:prstGeom>
        </p:spPr>
      </p:pic>
    </p:spTree>
    <p:extLst>
      <p:ext uri="{BB962C8B-B14F-4D97-AF65-F5344CB8AC3E}">
        <p14:creationId xmlns:p14="http://schemas.microsoft.com/office/powerpoint/2010/main" val="29940733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lo">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TM03457510[[fn=Milo]]</Template>
  <TotalTime>501</TotalTime>
  <Words>1812</Words>
  <Application>Microsoft Office PowerPoint</Application>
  <PresentationFormat>Širokozaslonsko</PresentationFormat>
  <Paragraphs>147</Paragraphs>
  <Slides>20</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20</vt:i4>
      </vt:variant>
    </vt:vector>
  </HeadingPairs>
  <TitlesOfParts>
    <vt:vector size="23" baseType="lpstr">
      <vt:lpstr>Century Gothic</vt:lpstr>
      <vt:lpstr>Garamond</vt:lpstr>
      <vt:lpstr>Milo</vt:lpstr>
      <vt:lpstr>Razvoj domišljije malčkov in otrok</vt:lpstr>
      <vt:lpstr>Kaj je domišljija?</vt:lpstr>
      <vt:lpstr>Kaj je domišljija?</vt:lpstr>
      <vt:lpstr>Razvoj domišljije malčkov/otrok</vt:lpstr>
      <vt:lpstr>Vpliv domišljije na razvoj/učenje malčkov/otrok</vt:lpstr>
      <vt:lpstr>Dejavnosti, ki podpirajo domišljijo malčkov/otrok </vt:lpstr>
      <vt:lpstr>Otroška igra</vt:lpstr>
      <vt:lpstr>Domišljijska/simbolna igra, igra „kot da bi“</vt:lpstr>
      <vt:lpstr>Miselna predstavnost v d. igri: od predmetne …</vt:lpstr>
      <vt:lpstr>do predstavne ravni</vt:lpstr>
      <vt:lpstr>Igrače v simbolni igri: kaj prevzemata predstavnost in domišljija</vt:lpstr>
      <vt:lpstr>Igrače v simbolni igri: kaj prevzemata predstavnost in domišljija</vt:lpstr>
      <vt:lpstr>Igrače v simbolni igri: kaj prevzemata predstavnost in domišljija</vt:lpstr>
      <vt:lpstr>Metasporazumevanje v domišljijski igri</vt:lpstr>
      <vt:lpstr>Govor v d. igri – slo raziskava</vt:lpstr>
      <vt:lpstr>Kako spodbujati domišljijo otrok ob skupnem branju?</vt:lpstr>
      <vt:lpstr>Likovno izražanje otrok, pripovedovanje</vt:lpstr>
      <vt:lpstr>Povezava d. igra, pogovarjanje, SB, risanje</vt:lpstr>
      <vt:lpstr>Raziskava o treh različnih socialnih kontekstih </vt:lpstr>
      <vt:lpstr>Domišljija otrok - vsakodnevne dejavnosti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Razvoj domišljije malčkov in otrok</dc:title>
  <dc:creator>Ljubica Marjanovič Umek</dc:creator>
  <cp:lastModifiedBy>Monika Gobec</cp:lastModifiedBy>
  <cp:revision>57</cp:revision>
  <dcterms:created xsi:type="dcterms:W3CDTF">2023-07-22T16:10:12Z</dcterms:created>
  <dcterms:modified xsi:type="dcterms:W3CDTF">2023-09-11T19:52:01Z</dcterms:modified>
</cp:coreProperties>
</file>